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50"/>
  </p:notesMasterIdLst>
  <p:sldIdLst>
    <p:sldId id="256" r:id="rId2"/>
    <p:sldId id="258" r:id="rId3"/>
    <p:sldId id="259" r:id="rId4"/>
    <p:sldId id="260" r:id="rId5"/>
    <p:sldId id="305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306" r:id="rId18"/>
    <p:sldId id="272" r:id="rId19"/>
    <p:sldId id="273" r:id="rId20"/>
    <p:sldId id="274" r:id="rId21"/>
    <p:sldId id="275" r:id="rId22"/>
    <p:sldId id="277" r:id="rId23"/>
    <p:sldId id="278" r:id="rId24"/>
    <p:sldId id="279" r:id="rId25"/>
    <p:sldId id="307" r:id="rId26"/>
    <p:sldId id="280" r:id="rId27"/>
    <p:sldId id="281" r:id="rId28"/>
    <p:sldId id="282" r:id="rId29"/>
    <p:sldId id="283" r:id="rId30"/>
    <p:sldId id="284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4" r:id="rId47"/>
    <p:sldId id="301" r:id="rId48"/>
    <p:sldId id="302" r:id="rId4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20" autoAdjust="0"/>
    <p:restoredTop sz="94660"/>
  </p:normalViewPr>
  <p:slideViewPr>
    <p:cSldViewPr snapToGrid="0">
      <p:cViewPr varScale="1">
        <p:scale>
          <a:sx n="90" d="100"/>
          <a:sy n="90" d="100"/>
        </p:scale>
        <p:origin x="48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9832A5-74E2-4C0A-8BE2-C8C838A1D19C}" type="datetimeFigureOut">
              <a:rPr lang="nl-BE" smtClean="0"/>
              <a:t>10/09/2019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1CE9AA-8531-4D39-A08B-DB698FFC811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61040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58F22-AFC7-4DB7-8D48-68711FBED870}" type="datetime1">
              <a:rPr lang="en-US" smtClean="0"/>
              <a:t>9/10/2019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C04F0-1DD2-4404-9899-A5D64F4C216F}" type="datetime1">
              <a:rPr lang="en-US" smtClean="0"/>
              <a:t>9/10/2019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DA0AA-F612-4002-84A9-C23936A56317}" type="datetime1">
              <a:rPr lang="en-US" smtClean="0"/>
              <a:t>9/10/2019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CDECF-ACB3-45C3-898A-654513B1F102}" type="datetime1">
              <a:rPr lang="en-US" smtClean="0"/>
              <a:t>9/10/2019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E1736ED-5DF1-4269-BC44-69AA43C5F23A}" type="datetime1">
              <a:rPr lang="en-US" smtClean="0"/>
              <a:t>9/10/2019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6C21D-52EB-4C86-A275-D1F253B9F48A}" type="datetime1">
              <a:rPr lang="en-US" smtClean="0"/>
              <a:t>9/10/2019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AC936-4703-485C-8E28-DF76DBFBB7C2}" type="datetime1">
              <a:rPr lang="en-US" smtClean="0"/>
              <a:t>9/10/2019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F5C76-5773-4123-92A6-992E9C019DFD}" type="datetime1">
              <a:rPr lang="en-US" smtClean="0"/>
              <a:t>9/10/2019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E0D0C-E2AA-46BC-A8B5-4DD232418285}" type="datetime1">
              <a:rPr lang="en-US" smtClean="0"/>
              <a:t>9/10/2019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DF564-320E-4488-A105-75204F2553C6}" type="datetime1">
              <a:rPr lang="en-US" smtClean="0"/>
              <a:t>9/10/2019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F1FA1-5786-47F2-B1D1-B2BC78D1B92D}" type="datetime1">
              <a:rPr lang="en-US" smtClean="0"/>
              <a:t>9/10/2019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57798ED2-4C39-49AE-9861-40C12C30EA5E}" type="datetime1">
              <a:rPr lang="en-US" smtClean="0"/>
              <a:t>9/10/2019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://www.volleyspike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292402-A635-4CBA-99F8-758EED6349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nl-BE" sz="8000" dirty="0"/>
              <a:t>VOLLEY OOST-VLAANDEREN </a:t>
            </a:r>
            <a:r>
              <a:rPr lang="nl-BE" sz="8000" dirty="0" err="1"/>
              <a:t>vOLLEYSPIKE</a:t>
            </a:r>
            <a:endParaRPr lang="nl-BE" sz="8000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7674636-3485-45BE-AF83-02747AB219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9298" y="6277967"/>
            <a:ext cx="10473404" cy="400407"/>
          </a:xfrm>
        </p:spPr>
        <p:txBody>
          <a:bodyPr/>
          <a:lstStyle/>
          <a:p>
            <a:r>
              <a:rPr lang="nl-BE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Opleidingssessies volleyspike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67F2EEA-4FBF-4969-8B20-D18DFE3DA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4472" y="6277967"/>
            <a:ext cx="1587064" cy="400406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66485593-B840-48ED-A9FB-B94920A9DC78}"/>
              </a:ext>
            </a:extLst>
          </p:cNvPr>
          <p:cNvSpPr txBox="1"/>
          <p:nvPr/>
        </p:nvSpPr>
        <p:spPr>
          <a:xfrm>
            <a:off x="2347275" y="4790114"/>
            <a:ext cx="5664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600" dirty="0"/>
              <a:t>VAN HARTE WELKOM</a:t>
            </a:r>
          </a:p>
        </p:txBody>
      </p:sp>
    </p:spTree>
    <p:extLst>
      <p:ext uri="{BB962C8B-B14F-4D97-AF65-F5344CB8AC3E}">
        <p14:creationId xmlns:p14="http://schemas.microsoft.com/office/powerpoint/2010/main" val="35384785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6D4E61-F191-4A03-B867-B6D4E7180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220091"/>
            <a:ext cx="10058400" cy="768864"/>
          </a:xfrm>
        </p:spPr>
        <p:txBody>
          <a:bodyPr>
            <a:normAutofit fontScale="90000"/>
          </a:bodyPr>
          <a:lstStyle/>
          <a:p>
            <a:pPr algn="ctr"/>
            <a:r>
              <a:rPr lang="nl-BE" dirty="0"/>
              <a:t>MATCH ADMINISTRATIE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0548BB2-48CE-4B22-A1DF-DB46A195D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848" y="6272784"/>
            <a:ext cx="10699906" cy="365125"/>
          </a:xfrm>
        </p:spPr>
        <p:txBody>
          <a:bodyPr/>
          <a:lstStyle/>
          <a:p>
            <a:pPr algn="r"/>
            <a:fld id="{4FAB73BC-B049-4115-A692-8D63A059BFB8}" type="slidenum">
              <a:rPr lang="en-US" smtClean="0"/>
              <a:pPr algn="r"/>
              <a:t>10</a:t>
            </a:fld>
            <a:endParaRPr lang="en-US" dirty="0"/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54F0C67E-BEF5-4803-9899-8D8259303671}"/>
              </a:ext>
            </a:extLst>
          </p:cNvPr>
          <p:cNvSpPr txBox="1">
            <a:spLocks/>
          </p:cNvSpPr>
          <p:nvPr/>
        </p:nvSpPr>
        <p:spPr>
          <a:xfrm>
            <a:off x="859298" y="6277967"/>
            <a:ext cx="10473404" cy="400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Opleidingssessies volleyspike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1EEBDE6-4992-4E71-84C9-0360642F3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4472" y="6277967"/>
            <a:ext cx="1587064" cy="400406"/>
          </a:xfrm>
          <a:prstGeom prst="rect">
            <a:avLst/>
          </a:prstGeom>
        </p:spPr>
      </p:pic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686C26A7-B3D9-44F8-BEED-549AD98CD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0601" y="1230297"/>
            <a:ext cx="10058400" cy="3431403"/>
          </a:xfrm>
        </p:spPr>
        <p:txBody>
          <a:bodyPr>
            <a:normAutofit/>
          </a:bodyPr>
          <a:lstStyle/>
          <a:p>
            <a:endParaRPr lang="nl-BE" dirty="0"/>
          </a:p>
          <a:p>
            <a:endParaRPr lang="nl-BE" u="sng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9C2E5CA2-2415-4302-BAF1-F452FA2E5EF4}"/>
              </a:ext>
            </a:extLst>
          </p:cNvPr>
          <p:cNvSpPr txBox="1">
            <a:spLocks/>
          </p:cNvSpPr>
          <p:nvPr/>
        </p:nvSpPr>
        <p:spPr>
          <a:xfrm>
            <a:off x="1168924" y="988955"/>
            <a:ext cx="10600830" cy="512476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/>
              <a:t>Na het klikken op ADMINISTRATION gaan we de spelerslijsten aanmaken, dit is eigenlijk het wedstrijdblad invullen.</a:t>
            </a:r>
          </a:p>
          <a:p>
            <a:r>
              <a:rPr lang="nl-BE" dirty="0"/>
              <a:t>Voordeel is dat in Volleyadmin2 de deelnemerslijsten zijn aangemaakt. </a:t>
            </a:r>
          </a:p>
          <a:p>
            <a:r>
              <a:rPr lang="nl-BE" dirty="0"/>
              <a:t>De deelnemerslijst en ook de volledige lijst van de tegenstander wordt gedownload</a:t>
            </a:r>
          </a:p>
          <a:p>
            <a:endParaRPr lang="nl-BE" dirty="0"/>
          </a:p>
          <a:p>
            <a:endParaRPr lang="nl-BE" dirty="0"/>
          </a:p>
          <a:p>
            <a:pPr marL="0" indent="0">
              <a:buNone/>
            </a:pPr>
            <a:r>
              <a:rPr lang="nl-BE" dirty="0"/>
              <a:t> </a:t>
            </a:r>
          </a:p>
          <a:p>
            <a:endParaRPr lang="nl-BE" u="sng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r>
              <a:rPr lang="nl-BE" dirty="0"/>
              <a:t>Als je op een team klikt, dan verschijnt de volledige deelnemerslijst van die ploeg</a:t>
            </a:r>
          </a:p>
          <a:p>
            <a:endParaRPr lang="nl-BE" dirty="0"/>
          </a:p>
          <a:p>
            <a:endParaRPr lang="nl-BE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9E48734-0B9C-49E2-A2F6-697DF626781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8"/>
          <a:stretch/>
        </p:blipFill>
        <p:spPr bwMode="auto">
          <a:xfrm>
            <a:off x="4072270" y="2413771"/>
            <a:ext cx="4061638" cy="24892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74443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6D4E61-F191-4A03-B867-B6D4E7180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220091"/>
            <a:ext cx="10058400" cy="768864"/>
          </a:xfrm>
        </p:spPr>
        <p:txBody>
          <a:bodyPr>
            <a:normAutofit fontScale="90000"/>
          </a:bodyPr>
          <a:lstStyle/>
          <a:p>
            <a:pPr algn="ctr"/>
            <a:r>
              <a:rPr lang="nl-BE" dirty="0"/>
              <a:t>MATCH ADMINISTRATIE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0548BB2-48CE-4B22-A1DF-DB46A195D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848" y="6272784"/>
            <a:ext cx="10699906" cy="365125"/>
          </a:xfrm>
        </p:spPr>
        <p:txBody>
          <a:bodyPr/>
          <a:lstStyle/>
          <a:p>
            <a:pPr algn="r"/>
            <a:fld id="{4FAB73BC-B049-4115-A692-8D63A059BFB8}" type="slidenum">
              <a:rPr lang="en-US" smtClean="0"/>
              <a:pPr algn="r"/>
              <a:t>11</a:t>
            </a:fld>
            <a:endParaRPr lang="en-US" dirty="0"/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54F0C67E-BEF5-4803-9899-8D8259303671}"/>
              </a:ext>
            </a:extLst>
          </p:cNvPr>
          <p:cNvSpPr txBox="1">
            <a:spLocks/>
          </p:cNvSpPr>
          <p:nvPr/>
        </p:nvSpPr>
        <p:spPr>
          <a:xfrm>
            <a:off x="859298" y="6277967"/>
            <a:ext cx="10473404" cy="400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Opleidingssessies volleyspike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1EEBDE6-4992-4E71-84C9-0360642F3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4472" y="6277967"/>
            <a:ext cx="1587064" cy="400406"/>
          </a:xfrm>
          <a:prstGeom prst="rect">
            <a:avLst/>
          </a:prstGeom>
        </p:spPr>
      </p:pic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686C26A7-B3D9-44F8-BEED-549AD98CD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0601" y="1230297"/>
            <a:ext cx="10058400" cy="3431403"/>
          </a:xfrm>
        </p:spPr>
        <p:txBody>
          <a:bodyPr>
            <a:normAutofit/>
          </a:bodyPr>
          <a:lstStyle/>
          <a:p>
            <a:endParaRPr lang="nl-BE" dirty="0"/>
          </a:p>
          <a:p>
            <a:endParaRPr lang="nl-BE" u="sng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9C2E5CA2-2415-4302-BAF1-F452FA2E5EF4}"/>
              </a:ext>
            </a:extLst>
          </p:cNvPr>
          <p:cNvSpPr txBox="1">
            <a:spLocks/>
          </p:cNvSpPr>
          <p:nvPr/>
        </p:nvSpPr>
        <p:spPr>
          <a:xfrm>
            <a:off x="433634" y="1331234"/>
            <a:ext cx="5694046" cy="4485104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/>
              <a:t>Nu klikken we op onze club</a:t>
            </a:r>
          </a:p>
          <a:p>
            <a:r>
              <a:rPr lang="nl-BE" dirty="0"/>
              <a:t>We passen de gegevens aan van onze club </a:t>
            </a:r>
          </a:p>
          <a:p>
            <a:r>
              <a:rPr lang="nl-BE" dirty="0"/>
              <a:t>Aanduiden van aanwezige spelers (Select </a:t>
            </a:r>
            <a:r>
              <a:rPr lang="nl-BE" dirty="0" err="1"/>
              <a:t>all</a:t>
            </a:r>
            <a:r>
              <a:rPr lang="nl-BE" dirty="0"/>
              <a:t>)</a:t>
            </a:r>
          </a:p>
          <a:p>
            <a:r>
              <a:rPr lang="nl-BE" dirty="0"/>
              <a:t>Aanduiden van aanwezige spelers (Select 1 per 1)</a:t>
            </a:r>
          </a:p>
          <a:p>
            <a:r>
              <a:rPr lang="nl-BE" dirty="0"/>
              <a:t>Aanduiden van kapitein (captain aanvinken)</a:t>
            </a:r>
          </a:p>
          <a:p>
            <a:r>
              <a:rPr lang="nl-BE" dirty="0"/>
              <a:t>Aanduiden van libero (libero aanvinken)</a:t>
            </a:r>
          </a:p>
          <a:p>
            <a:r>
              <a:rPr lang="nl-BE" dirty="0"/>
              <a:t>Onderaan zie je het aantal geselecteerde spelers</a:t>
            </a:r>
          </a:p>
          <a:p>
            <a:r>
              <a:rPr lang="nl-BE" dirty="0"/>
              <a:t>Opgepast vanaf 13 spelers moeten er 2 libero’s zijn</a:t>
            </a:r>
          </a:p>
          <a:p>
            <a:r>
              <a:rPr lang="nl-BE" dirty="0"/>
              <a:t>Foutmelding bij</a:t>
            </a:r>
          </a:p>
          <a:p>
            <a:pPr lvl="1"/>
            <a:r>
              <a:rPr lang="nl-BE" dirty="0"/>
              <a:t>Te weinig libero’s aangeduid</a:t>
            </a:r>
          </a:p>
          <a:p>
            <a:pPr lvl="1"/>
            <a:r>
              <a:rPr lang="nl-BE" dirty="0"/>
              <a:t>Geen kapitein aangeduid</a:t>
            </a:r>
          </a:p>
          <a:p>
            <a:pPr lvl="1"/>
            <a:r>
              <a:rPr lang="nl-BE" dirty="0"/>
              <a:t>Te weinig spelers aangeduid</a:t>
            </a:r>
          </a:p>
          <a:p>
            <a:endParaRPr lang="nl-BE" dirty="0"/>
          </a:p>
          <a:p>
            <a:endParaRPr lang="nl-BE" dirty="0"/>
          </a:p>
          <a:p>
            <a:pPr marL="0" indent="0">
              <a:buNone/>
            </a:pPr>
            <a:r>
              <a:rPr lang="nl-BE" dirty="0"/>
              <a:t> </a:t>
            </a:r>
          </a:p>
          <a:p>
            <a:endParaRPr lang="nl-BE" u="sng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AB8D0234-5D8A-4B58-89C5-B2809D867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3778" y="1445401"/>
            <a:ext cx="5407621" cy="393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00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6D4E61-F191-4A03-B867-B6D4E7180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220091"/>
            <a:ext cx="10058400" cy="768864"/>
          </a:xfrm>
        </p:spPr>
        <p:txBody>
          <a:bodyPr>
            <a:normAutofit fontScale="90000"/>
          </a:bodyPr>
          <a:lstStyle/>
          <a:p>
            <a:pPr algn="ctr"/>
            <a:r>
              <a:rPr lang="nl-BE" dirty="0"/>
              <a:t>MATCH ADMINISTRATIE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0548BB2-48CE-4B22-A1DF-DB46A195D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848" y="6272784"/>
            <a:ext cx="10699906" cy="365125"/>
          </a:xfrm>
        </p:spPr>
        <p:txBody>
          <a:bodyPr/>
          <a:lstStyle/>
          <a:p>
            <a:pPr algn="r"/>
            <a:fld id="{4FAB73BC-B049-4115-A692-8D63A059BFB8}" type="slidenum">
              <a:rPr lang="en-US" smtClean="0"/>
              <a:pPr algn="r"/>
              <a:t>12</a:t>
            </a:fld>
            <a:endParaRPr lang="en-US" dirty="0"/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54F0C67E-BEF5-4803-9899-8D8259303671}"/>
              </a:ext>
            </a:extLst>
          </p:cNvPr>
          <p:cNvSpPr txBox="1">
            <a:spLocks/>
          </p:cNvSpPr>
          <p:nvPr/>
        </p:nvSpPr>
        <p:spPr>
          <a:xfrm>
            <a:off x="859298" y="6277967"/>
            <a:ext cx="10473404" cy="400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Opleidingssessies volleyspike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1EEBDE6-4992-4E71-84C9-0360642F3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4472" y="6277967"/>
            <a:ext cx="1587064" cy="400406"/>
          </a:xfrm>
          <a:prstGeom prst="rect">
            <a:avLst/>
          </a:prstGeom>
        </p:spPr>
      </p:pic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686C26A7-B3D9-44F8-BEED-549AD98CD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0601" y="1230297"/>
            <a:ext cx="10058400" cy="3431403"/>
          </a:xfrm>
        </p:spPr>
        <p:txBody>
          <a:bodyPr>
            <a:normAutofit/>
          </a:bodyPr>
          <a:lstStyle/>
          <a:p>
            <a:endParaRPr lang="nl-BE" dirty="0"/>
          </a:p>
          <a:p>
            <a:endParaRPr lang="nl-BE" u="sng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9C2E5CA2-2415-4302-BAF1-F452FA2E5EF4}"/>
              </a:ext>
            </a:extLst>
          </p:cNvPr>
          <p:cNvSpPr txBox="1">
            <a:spLocks/>
          </p:cNvSpPr>
          <p:nvPr/>
        </p:nvSpPr>
        <p:spPr>
          <a:xfrm>
            <a:off x="456795" y="1286477"/>
            <a:ext cx="5694046" cy="10160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8000" dirty="0"/>
              <a:t>Manueel toevoegen van een deelnemer</a:t>
            </a:r>
          </a:p>
          <a:p>
            <a:r>
              <a:rPr lang="nl-BE" sz="8000" dirty="0"/>
              <a:t>Klik op ADD PLAYER</a:t>
            </a:r>
          </a:p>
          <a:p>
            <a:endParaRPr lang="nl-BE" dirty="0"/>
          </a:p>
          <a:p>
            <a:endParaRPr lang="nl-BE" dirty="0"/>
          </a:p>
          <a:p>
            <a:pPr marL="0" indent="0">
              <a:buNone/>
            </a:pPr>
            <a:r>
              <a:rPr lang="nl-BE" dirty="0"/>
              <a:t> </a:t>
            </a:r>
          </a:p>
          <a:p>
            <a:endParaRPr lang="nl-BE" u="sng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B22F13AE-F9DF-45FA-A27D-64B43F4BE76B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" t="3748" b="62742"/>
          <a:stretch/>
        </p:blipFill>
        <p:spPr bwMode="auto">
          <a:xfrm>
            <a:off x="2876471" y="2222098"/>
            <a:ext cx="5722620" cy="1447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8B5B3057-4847-4A1A-96A8-F5FAEA4C0768}"/>
              </a:ext>
            </a:extLst>
          </p:cNvPr>
          <p:cNvSpPr/>
          <p:nvPr/>
        </p:nvSpPr>
        <p:spPr>
          <a:xfrm>
            <a:off x="564926" y="403238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Opgepast het licentienummer bestaat steeds uit 7 cijfers</a:t>
            </a:r>
            <a:br>
              <a:rPr lang="nl-BE" dirty="0"/>
            </a:br>
            <a:r>
              <a:rPr lang="nl-BE" dirty="0"/>
              <a:t>De ontbrekende cijfers opvullen door het cijfer 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Klik daarna op OK</a:t>
            </a:r>
          </a:p>
        </p:txBody>
      </p:sp>
    </p:spTree>
    <p:extLst>
      <p:ext uri="{BB962C8B-B14F-4D97-AF65-F5344CB8AC3E}">
        <p14:creationId xmlns:p14="http://schemas.microsoft.com/office/powerpoint/2010/main" val="1814222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6D4E61-F191-4A03-B867-B6D4E7180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220091"/>
            <a:ext cx="10058400" cy="768864"/>
          </a:xfrm>
        </p:spPr>
        <p:txBody>
          <a:bodyPr>
            <a:normAutofit fontScale="90000"/>
          </a:bodyPr>
          <a:lstStyle/>
          <a:p>
            <a:pPr algn="ctr"/>
            <a:r>
              <a:rPr lang="nl-BE" dirty="0"/>
              <a:t>MATCH ADMINISTRATIE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0548BB2-48CE-4B22-A1DF-DB46A195D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848" y="6272784"/>
            <a:ext cx="10699906" cy="365125"/>
          </a:xfrm>
        </p:spPr>
        <p:txBody>
          <a:bodyPr/>
          <a:lstStyle/>
          <a:p>
            <a:pPr algn="r"/>
            <a:fld id="{4FAB73BC-B049-4115-A692-8D63A059BFB8}" type="slidenum">
              <a:rPr lang="en-US" smtClean="0"/>
              <a:pPr algn="r"/>
              <a:t>13</a:t>
            </a:fld>
            <a:endParaRPr lang="en-US" dirty="0"/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54F0C67E-BEF5-4803-9899-8D8259303671}"/>
              </a:ext>
            </a:extLst>
          </p:cNvPr>
          <p:cNvSpPr txBox="1">
            <a:spLocks/>
          </p:cNvSpPr>
          <p:nvPr/>
        </p:nvSpPr>
        <p:spPr>
          <a:xfrm>
            <a:off x="859298" y="6277967"/>
            <a:ext cx="10473404" cy="400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Opleidingssessies volleyspike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1EEBDE6-4992-4E71-84C9-0360642F3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4472" y="6277967"/>
            <a:ext cx="1587064" cy="400406"/>
          </a:xfrm>
          <a:prstGeom prst="rect">
            <a:avLst/>
          </a:prstGeom>
        </p:spPr>
      </p:pic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686C26A7-B3D9-44F8-BEED-549AD98CD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0601" y="1230297"/>
            <a:ext cx="10058400" cy="3431403"/>
          </a:xfrm>
        </p:spPr>
        <p:txBody>
          <a:bodyPr>
            <a:normAutofit/>
          </a:bodyPr>
          <a:lstStyle/>
          <a:p>
            <a:endParaRPr lang="nl-BE" dirty="0"/>
          </a:p>
          <a:p>
            <a:endParaRPr lang="nl-BE" u="sng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9C2E5CA2-2415-4302-BAF1-F452FA2E5EF4}"/>
              </a:ext>
            </a:extLst>
          </p:cNvPr>
          <p:cNvSpPr txBox="1">
            <a:spLocks/>
          </p:cNvSpPr>
          <p:nvPr/>
        </p:nvSpPr>
        <p:spPr>
          <a:xfrm>
            <a:off x="456795" y="1286477"/>
            <a:ext cx="5694046" cy="10160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8000" dirty="0"/>
              <a:t>ADD PLAYER</a:t>
            </a:r>
          </a:p>
          <a:p>
            <a:endParaRPr lang="nl-BE" dirty="0"/>
          </a:p>
          <a:p>
            <a:endParaRPr lang="nl-BE" dirty="0"/>
          </a:p>
          <a:p>
            <a:pPr marL="0" indent="0">
              <a:buNone/>
            </a:pPr>
            <a:r>
              <a:rPr lang="nl-BE" dirty="0"/>
              <a:t> </a:t>
            </a:r>
          </a:p>
          <a:p>
            <a:endParaRPr lang="nl-BE" u="sng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8B5B3057-4847-4A1A-96A8-F5FAEA4C0768}"/>
              </a:ext>
            </a:extLst>
          </p:cNvPr>
          <p:cNvSpPr/>
          <p:nvPr/>
        </p:nvSpPr>
        <p:spPr>
          <a:xfrm>
            <a:off x="546073" y="1758532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BE" dirty="0"/>
              <a:t>Na het toevoegen verschijnt de speler in de lijst maar met shirtnummer 0</a:t>
            </a:r>
          </a:p>
          <a:p>
            <a:r>
              <a:rPr lang="nl-BE" dirty="0"/>
              <a:t>Het aanpassen van het shirtnummer gebeurt als volgt.</a:t>
            </a:r>
          </a:p>
          <a:p>
            <a:r>
              <a:rPr lang="nl-BE" dirty="0"/>
              <a:t>	Blijf drukken op de naam van de speler</a:t>
            </a:r>
          </a:p>
          <a:p>
            <a:r>
              <a:rPr lang="nl-BE" dirty="0"/>
              <a:t>	Er verschijnt een potloodje in de rechterbovenhoek</a:t>
            </a:r>
          </a:p>
          <a:p>
            <a:pPr marL="542925" indent="-542925"/>
            <a:r>
              <a:rPr lang="nl-BE" dirty="0"/>
              <a:t>	Klik hier op je kan nu de shirtnummer gaan aanpassen</a:t>
            </a:r>
          </a:p>
          <a:p>
            <a:endParaRPr lang="nl-BE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6891001B-DB90-44F5-8722-06E9878282A9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" t="3174"/>
          <a:stretch/>
        </p:blipFill>
        <p:spPr bwMode="auto">
          <a:xfrm>
            <a:off x="6731351" y="1758532"/>
            <a:ext cx="4618224" cy="35944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81250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6D4E61-F191-4A03-B867-B6D4E7180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220091"/>
            <a:ext cx="10058400" cy="768864"/>
          </a:xfrm>
        </p:spPr>
        <p:txBody>
          <a:bodyPr>
            <a:normAutofit fontScale="90000"/>
          </a:bodyPr>
          <a:lstStyle/>
          <a:p>
            <a:pPr algn="ctr"/>
            <a:r>
              <a:rPr lang="nl-BE" dirty="0"/>
              <a:t>MATCH ADMINISTRATIE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0548BB2-48CE-4B22-A1DF-DB46A195D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848" y="6272784"/>
            <a:ext cx="10699906" cy="365125"/>
          </a:xfrm>
        </p:spPr>
        <p:txBody>
          <a:bodyPr/>
          <a:lstStyle/>
          <a:p>
            <a:pPr algn="r"/>
            <a:fld id="{4FAB73BC-B049-4115-A692-8D63A059BFB8}" type="slidenum">
              <a:rPr lang="en-US" smtClean="0"/>
              <a:pPr algn="r"/>
              <a:t>14</a:t>
            </a:fld>
            <a:endParaRPr lang="en-US" dirty="0"/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54F0C67E-BEF5-4803-9899-8D8259303671}"/>
              </a:ext>
            </a:extLst>
          </p:cNvPr>
          <p:cNvSpPr txBox="1">
            <a:spLocks/>
          </p:cNvSpPr>
          <p:nvPr/>
        </p:nvSpPr>
        <p:spPr>
          <a:xfrm>
            <a:off x="859298" y="6277967"/>
            <a:ext cx="10473404" cy="400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Opleidingssessies volleyspike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1EEBDE6-4992-4E71-84C9-0360642F3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4472" y="6277967"/>
            <a:ext cx="1587064" cy="400406"/>
          </a:xfrm>
          <a:prstGeom prst="rect">
            <a:avLst/>
          </a:prstGeom>
        </p:spPr>
      </p:pic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686C26A7-B3D9-44F8-BEED-549AD98CD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0601" y="1230297"/>
            <a:ext cx="10058400" cy="3431403"/>
          </a:xfrm>
        </p:spPr>
        <p:txBody>
          <a:bodyPr>
            <a:normAutofit/>
          </a:bodyPr>
          <a:lstStyle/>
          <a:p>
            <a:endParaRPr lang="nl-BE" dirty="0"/>
          </a:p>
          <a:p>
            <a:endParaRPr lang="nl-BE" u="sng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9C2E5CA2-2415-4302-BAF1-F452FA2E5EF4}"/>
              </a:ext>
            </a:extLst>
          </p:cNvPr>
          <p:cNvSpPr txBox="1">
            <a:spLocks/>
          </p:cNvSpPr>
          <p:nvPr/>
        </p:nvSpPr>
        <p:spPr>
          <a:xfrm>
            <a:off x="456795" y="1286477"/>
            <a:ext cx="5694046" cy="10160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8000" dirty="0"/>
              <a:t>ADD STAFF</a:t>
            </a:r>
          </a:p>
          <a:p>
            <a:endParaRPr lang="nl-BE" dirty="0"/>
          </a:p>
          <a:p>
            <a:endParaRPr lang="nl-BE" dirty="0"/>
          </a:p>
          <a:p>
            <a:pPr marL="0" indent="0">
              <a:buNone/>
            </a:pPr>
            <a:r>
              <a:rPr lang="nl-BE" dirty="0"/>
              <a:t> </a:t>
            </a:r>
          </a:p>
          <a:p>
            <a:endParaRPr lang="nl-BE" u="sng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8B5B3057-4847-4A1A-96A8-F5FAEA4C0768}"/>
              </a:ext>
            </a:extLst>
          </p:cNvPr>
          <p:cNvSpPr/>
          <p:nvPr/>
        </p:nvSpPr>
        <p:spPr>
          <a:xfrm>
            <a:off x="546073" y="1758532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BE" dirty="0"/>
              <a:t>Je klikt op STAFF om toe te voegen</a:t>
            </a:r>
          </a:p>
          <a:p>
            <a:r>
              <a:rPr lang="nl-BE" dirty="0"/>
              <a:t>Wat kan je hier toevoegen</a:t>
            </a:r>
          </a:p>
          <a:p>
            <a:r>
              <a:rPr lang="nl-BE" dirty="0"/>
              <a:t>	COACH (Coach)</a:t>
            </a:r>
          </a:p>
          <a:p>
            <a:r>
              <a:rPr lang="nl-BE" dirty="0"/>
              <a:t>	ASS – COACH (Assistant Coach)</a:t>
            </a:r>
          </a:p>
          <a:p>
            <a:r>
              <a:rPr lang="nl-BE" dirty="0"/>
              <a:t>	KINE (</a:t>
            </a:r>
            <a:r>
              <a:rPr lang="nl-BE" dirty="0" err="1"/>
              <a:t>Phisiotherapist</a:t>
            </a:r>
            <a:r>
              <a:rPr lang="nl-BE" dirty="0"/>
              <a:t>)</a:t>
            </a:r>
          </a:p>
          <a:p>
            <a:r>
              <a:rPr lang="nl-BE" dirty="0"/>
              <a:t>	DOKTER (Doctor)</a:t>
            </a:r>
          </a:p>
          <a:p>
            <a:r>
              <a:rPr lang="nl-BE" dirty="0"/>
              <a:t>	MARKEERDER (Score Keeper)</a:t>
            </a:r>
          </a:p>
          <a:p>
            <a:r>
              <a:rPr lang="nl-BE" dirty="0"/>
              <a:t>Terreinafgevaardigde (field </a:t>
            </a:r>
            <a:r>
              <a:rPr lang="nl-BE" dirty="0" err="1"/>
              <a:t>deputy</a:t>
            </a:r>
            <a:r>
              <a:rPr lang="nl-BE" dirty="0"/>
              <a:t>)</a:t>
            </a:r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A25945AA-2AB1-4D7B-AD84-9EB2F781D42D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" t="3557" r="-1"/>
          <a:stretch/>
        </p:blipFill>
        <p:spPr bwMode="auto">
          <a:xfrm>
            <a:off x="5270241" y="1344167"/>
            <a:ext cx="4968875" cy="36150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39442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6D4E61-F191-4A03-B867-B6D4E7180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220091"/>
            <a:ext cx="10058400" cy="768864"/>
          </a:xfrm>
        </p:spPr>
        <p:txBody>
          <a:bodyPr>
            <a:normAutofit fontScale="90000"/>
          </a:bodyPr>
          <a:lstStyle/>
          <a:p>
            <a:pPr algn="ctr"/>
            <a:r>
              <a:rPr lang="nl-BE" dirty="0"/>
              <a:t>MATCH ADMINISTRATIE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0548BB2-48CE-4B22-A1DF-DB46A195D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848" y="6272784"/>
            <a:ext cx="10699906" cy="365125"/>
          </a:xfrm>
        </p:spPr>
        <p:txBody>
          <a:bodyPr/>
          <a:lstStyle/>
          <a:p>
            <a:pPr algn="r"/>
            <a:fld id="{4FAB73BC-B049-4115-A692-8D63A059BFB8}" type="slidenum">
              <a:rPr lang="en-US" smtClean="0"/>
              <a:pPr algn="r"/>
              <a:t>15</a:t>
            </a:fld>
            <a:endParaRPr lang="en-US" dirty="0"/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54F0C67E-BEF5-4803-9899-8D8259303671}"/>
              </a:ext>
            </a:extLst>
          </p:cNvPr>
          <p:cNvSpPr txBox="1">
            <a:spLocks/>
          </p:cNvSpPr>
          <p:nvPr/>
        </p:nvSpPr>
        <p:spPr>
          <a:xfrm>
            <a:off x="859298" y="6277967"/>
            <a:ext cx="10473404" cy="400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Opleidingssessies volleyspike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1EEBDE6-4992-4E71-84C9-0360642F3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4472" y="6277967"/>
            <a:ext cx="1587064" cy="400406"/>
          </a:xfrm>
          <a:prstGeom prst="rect">
            <a:avLst/>
          </a:prstGeom>
        </p:spPr>
      </p:pic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686C26A7-B3D9-44F8-BEED-549AD98CD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0601" y="1230297"/>
            <a:ext cx="10058400" cy="3431403"/>
          </a:xfrm>
        </p:spPr>
        <p:txBody>
          <a:bodyPr>
            <a:normAutofit/>
          </a:bodyPr>
          <a:lstStyle/>
          <a:p>
            <a:endParaRPr lang="nl-BE" dirty="0"/>
          </a:p>
          <a:p>
            <a:endParaRPr lang="nl-BE" u="sng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9C2E5CA2-2415-4302-BAF1-F452FA2E5EF4}"/>
              </a:ext>
            </a:extLst>
          </p:cNvPr>
          <p:cNvSpPr txBox="1">
            <a:spLocks/>
          </p:cNvSpPr>
          <p:nvPr/>
        </p:nvSpPr>
        <p:spPr>
          <a:xfrm>
            <a:off x="456795" y="1286477"/>
            <a:ext cx="5694046" cy="10160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8000" dirty="0"/>
              <a:t>GEGEVENS VAN DE BEZOEKENDE CLUB</a:t>
            </a:r>
          </a:p>
          <a:p>
            <a:endParaRPr lang="nl-BE" dirty="0"/>
          </a:p>
          <a:p>
            <a:endParaRPr lang="nl-BE" dirty="0"/>
          </a:p>
          <a:p>
            <a:pPr marL="0" indent="0">
              <a:buNone/>
            </a:pPr>
            <a:r>
              <a:rPr lang="nl-BE" dirty="0"/>
              <a:t> </a:t>
            </a:r>
          </a:p>
          <a:p>
            <a:endParaRPr lang="nl-BE" u="sng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F34CBAAB-D7AD-42B6-BC44-CB43C2C46ECD}"/>
              </a:ext>
            </a:extLst>
          </p:cNvPr>
          <p:cNvSpPr txBox="1">
            <a:spLocks/>
          </p:cNvSpPr>
          <p:nvPr/>
        </p:nvSpPr>
        <p:spPr>
          <a:xfrm>
            <a:off x="433634" y="1657350"/>
            <a:ext cx="10058400" cy="4158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/>
              <a:t>Deze gegevens worden aangepast door de verantwoordelijke van de bezoekende club</a:t>
            </a:r>
          </a:p>
          <a:p>
            <a:r>
              <a:rPr lang="nl-BE" dirty="0"/>
              <a:t>Overhandig daarvoor de tablet</a:t>
            </a:r>
          </a:p>
          <a:p>
            <a:endParaRPr lang="nl-BE" dirty="0"/>
          </a:p>
          <a:p>
            <a:endParaRPr lang="nl-BE" dirty="0"/>
          </a:p>
          <a:p>
            <a:pPr marL="0" indent="0">
              <a:buNone/>
            </a:pPr>
            <a:r>
              <a:rPr lang="nl-BE" dirty="0"/>
              <a:t> </a:t>
            </a:r>
          </a:p>
          <a:p>
            <a:endParaRPr lang="nl-BE" u="sng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233178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6D4E61-F191-4A03-B867-B6D4E7180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220091"/>
            <a:ext cx="10058400" cy="768864"/>
          </a:xfrm>
        </p:spPr>
        <p:txBody>
          <a:bodyPr>
            <a:normAutofit fontScale="90000"/>
          </a:bodyPr>
          <a:lstStyle/>
          <a:p>
            <a:pPr algn="ctr"/>
            <a:r>
              <a:rPr lang="nl-BE" dirty="0"/>
              <a:t>MATCH ADMINISTRATIE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0548BB2-48CE-4B22-A1DF-DB46A195D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848" y="6272784"/>
            <a:ext cx="10699906" cy="365125"/>
          </a:xfrm>
        </p:spPr>
        <p:txBody>
          <a:bodyPr/>
          <a:lstStyle/>
          <a:p>
            <a:pPr algn="r"/>
            <a:fld id="{4FAB73BC-B049-4115-A692-8D63A059BFB8}" type="slidenum">
              <a:rPr lang="en-US" smtClean="0"/>
              <a:pPr algn="r"/>
              <a:t>16</a:t>
            </a:fld>
            <a:endParaRPr lang="en-US" dirty="0"/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54F0C67E-BEF5-4803-9899-8D8259303671}"/>
              </a:ext>
            </a:extLst>
          </p:cNvPr>
          <p:cNvSpPr txBox="1">
            <a:spLocks/>
          </p:cNvSpPr>
          <p:nvPr/>
        </p:nvSpPr>
        <p:spPr>
          <a:xfrm>
            <a:off x="859298" y="6277967"/>
            <a:ext cx="10473404" cy="400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Opleidingssessies volleyspike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1EEBDE6-4992-4E71-84C9-0360642F3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4472" y="6277967"/>
            <a:ext cx="1587064" cy="400406"/>
          </a:xfrm>
          <a:prstGeom prst="rect">
            <a:avLst/>
          </a:prstGeom>
        </p:spPr>
      </p:pic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686C26A7-B3D9-44F8-BEED-549AD98CD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0601" y="1230297"/>
            <a:ext cx="10058400" cy="3431403"/>
          </a:xfrm>
        </p:spPr>
        <p:txBody>
          <a:bodyPr>
            <a:normAutofit/>
          </a:bodyPr>
          <a:lstStyle/>
          <a:p>
            <a:endParaRPr lang="nl-BE" dirty="0"/>
          </a:p>
          <a:p>
            <a:endParaRPr lang="nl-BE" u="sng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9C2E5CA2-2415-4302-BAF1-F452FA2E5EF4}"/>
              </a:ext>
            </a:extLst>
          </p:cNvPr>
          <p:cNvSpPr txBox="1">
            <a:spLocks/>
          </p:cNvSpPr>
          <p:nvPr/>
        </p:nvSpPr>
        <p:spPr>
          <a:xfrm>
            <a:off x="456795" y="1286477"/>
            <a:ext cx="5694046" cy="10160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8000" dirty="0"/>
              <a:t>Controle van de ingevulde gegevens.</a:t>
            </a:r>
          </a:p>
          <a:p>
            <a:r>
              <a:rPr lang="nl-BE" sz="8000" dirty="0"/>
              <a:t>Klik in het beginscherm op Setup first set</a:t>
            </a:r>
          </a:p>
          <a:p>
            <a:endParaRPr lang="nl-BE" sz="8000" dirty="0"/>
          </a:p>
          <a:p>
            <a:endParaRPr lang="nl-BE" sz="8000" dirty="0"/>
          </a:p>
          <a:p>
            <a:endParaRPr lang="nl-BE" sz="8000" dirty="0"/>
          </a:p>
          <a:p>
            <a:endParaRPr lang="nl-BE" dirty="0"/>
          </a:p>
          <a:p>
            <a:endParaRPr lang="nl-BE" dirty="0"/>
          </a:p>
          <a:p>
            <a:pPr marL="0" indent="0">
              <a:buNone/>
            </a:pPr>
            <a:r>
              <a:rPr lang="nl-BE" dirty="0"/>
              <a:t> </a:t>
            </a:r>
          </a:p>
          <a:p>
            <a:endParaRPr lang="nl-BE" u="sng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F34CBAAB-D7AD-42B6-BC44-CB43C2C46ECD}"/>
              </a:ext>
            </a:extLst>
          </p:cNvPr>
          <p:cNvSpPr txBox="1">
            <a:spLocks/>
          </p:cNvSpPr>
          <p:nvPr/>
        </p:nvSpPr>
        <p:spPr>
          <a:xfrm>
            <a:off x="433634" y="1657350"/>
            <a:ext cx="10058400" cy="4158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BE" dirty="0"/>
          </a:p>
          <a:p>
            <a:endParaRPr lang="nl-BE" dirty="0"/>
          </a:p>
          <a:p>
            <a:pPr marL="0" indent="0">
              <a:buNone/>
            </a:pPr>
            <a:r>
              <a:rPr lang="nl-BE" dirty="0"/>
              <a:t> </a:t>
            </a:r>
          </a:p>
          <a:p>
            <a:endParaRPr lang="nl-BE" u="sng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84C50682-912F-498A-B603-F26F892BE1A8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7" t="3822"/>
          <a:stretch/>
        </p:blipFill>
        <p:spPr bwMode="auto">
          <a:xfrm>
            <a:off x="6095999" y="1657350"/>
            <a:ext cx="5029199" cy="41785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40362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6D4E61-F191-4A03-B867-B6D4E7180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220091"/>
            <a:ext cx="10058400" cy="768864"/>
          </a:xfrm>
        </p:spPr>
        <p:txBody>
          <a:bodyPr>
            <a:normAutofit fontScale="90000"/>
          </a:bodyPr>
          <a:lstStyle/>
          <a:p>
            <a:pPr algn="ctr"/>
            <a:r>
              <a:rPr lang="nl-BE" dirty="0"/>
              <a:t>MATCH ADMINISTRATIE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0548BB2-48CE-4B22-A1DF-DB46A195D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848" y="6272784"/>
            <a:ext cx="10699906" cy="365125"/>
          </a:xfrm>
        </p:spPr>
        <p:txBody>
          <a:bodyPr/>
          <a:lstStyle/>
          <a:p>
            <a:pPr algn="r"/>
            <a:fld id="{4FAB73BC-B049-4115-A692-8D63A059BFB8}" type="slidenum">
              <a:rPr lang="en-US" smtClean="0"/>
              <a:pPr algn="r"/>
              <a:t>17</a:t>
            </a:fld>
            <a:endParaRPr lang="en-US" dirty="0"/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54F0C67E-BEF5-4803-9899-8D8259303671}"/>
              </a:ext>
            </a:extLst>
          </p:cNvPr>
          <p:cNvSpPr txBox="1">
            <a:spLocks/>
          </p:cNvSpPr>
          <p:nvPr/>
        </p:nvSpPr>
        <p:spPr>
          <a:xfrm>
            <a:off x="859298" y="6277967"/>
            <a:ext cx="10473404" cy="400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Opleidingssessies volleyspike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1EEBDE6-4992-4E71-84C9-0360642F3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4472" y="6277967"/>
            <a:ext cx="1587064" cy="400406"/>
          </a:xfrm>
          <a:prstGeom prst="rect">
            <a:avLst/>
          </a:prstGeom>
        </p:spPr>
      </p:pic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686C26A7-B3D9-44F8-BEED-549AD98CD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0601" y="1230297"/>
            <a:ext cx="10058400" cy="3431403"/>
          </a:xfrm>
        </p:spPr>
        <p:txBody>
          <a:bodyPr>
            <a:normAutofit/>
          </a:bodyPr>
          <a:lstStyle/>
          <a:p>
            <a:endParaRPr lang="nl-BE" dirty="0"/>
          </a:p>
          <a:p>
            <a:endParaRPr lang="nl-BE" u="sng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9C2E5CA2-2415-4302-BAF1-F452FA2E5EF4}"/>
              </a:ext>
            </a:extLst>
          </p:cNvPr>
          <p:cNvSpPr txBox="1">
            <a:spLocks/>
          </p:cNvSpPr>
          <p:nvPr/>
        </p:nvSpPr>
        <p:spPr>
          <a:xfrm>
            <a:off x="456795" y="1286477"/>
            <a:ext cx="5694046" cy="10160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8000" dirty="0"/>
              <a:t>Dan krijg je volgend scherm.</a:t>
            </a:r>
          </a:p>
          <a:p>
            <a:r>
              <a:rPr lang="nl-BE" sz="8000" dirty="0"/>
              <a:t>Klik op show </a:t>
            </a:r>
            <a:r>
              <a:rPr lang="nl-BE" sz="8000" dirty="0" err="1"/>
              <a:t>roster</a:t>
            </a:r>
            <a:endParaRPr lang="nl-BE" sz="8000" dirty="0"/>
          </a:p>
          <a:p>
            <a:r>
              <a:rPr lang="nl-BE" sz="8000" dirty="0"/>
              <a:t>Dan krijg je de spelerslijsten van beide ploegen</a:t>
            </a:r>
          </a:p>
          <a:p>
            <a:endParaRPr lang="nl-BE" sz="8000" dirty="0"/>
          </a:p>
          <a:p>
            <a:r>
              <a:rPr lang="nl-BE" sz="8000" dirty="0">
                <a:solidFill>
                  <a:srgbClr val="FF0000"/>
                </a:solidFill>
              </a:rPr>
              <a:t>Hier kan de scheidsrechter nu beginnen </a:t>
            </a:r>
          </a:p>
          <a:p>
            <a:pPr marL="0" indent="0">
              <a:buNone/>
            </a:pPr>
            <a:r>
              <a:rPr lang="nl-BE" sz="8000" dirty="0">
                <a:solidFill>
                  <a:srgbClr val="FF0000"/>
                </a:solidFill>
              </a:rPr>
              <a:t>aan de controle van de deelnemers</a:t>
            </a:r>
          </a:p>
          <a:p>
            <a:endParaRPr lang="nl-BE" sz="8000" dirty="0"/>
          </a:p>
          <a:p>
            <a:r>
              <a:rPr lang="nl-BE" sz="8000" dirty="0"/>
              <a:t>Let op: er kan nog niet getekend worden</a:t>
            </a:r>
          </a:p>
          <a:p>
            <a:endParaRPr lang="nl-BE" sz="8000" dirty="0"/>
          </a:p>
          <a:p>
            <a:endParaRPr lang="nl-BE" dirty="0"/>
          </a:p>
          <a:p>
            <a:endParaRPr lang="nl-BE" dirty="0"/>
          </a:p>
          <a:p>
            <a:pPr marL="0" indent="0">
              <a:buNone/>
            </a:pPr>
            <a:r>
              <a:rPr lang="nl-BE" dirty="0"/>
              <a:t> </a:t>
            </a:r>
          </a:p>
          <a:p>
            <a:endParaRPr lang="nl-BE" u="sng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F34CBAAB-D7AD-42B6-BC44-CB43C2C46ECD}"/>
              </a:ext>
            </a:extLst>
          </p:cNvPr>
          <p:cNvSpPr txBox="1">
            <a:spLocks/>
          </p:cNvSpPr>
          <p:nvPr/>
        </p:nvSpPr>
        <p:spPr>
          <a:xfrm>
            <a:off x="433634" y="1657350"/>
            <a:ext cx="10058400" cy="4158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BE" dirty="0"/>
          </a:p>
          <a:p>
            <a:endParaRPr lang="nl-BE" dirty="0"/>
          </a:p>
          <a:p>
            <a:pPr marL="0" indent="0">
              <a:buNone/>
            </a:pPr>
            <a:r>
              <a:rPr lang="nl-BE" dirty="0"/>
              <a:t> </a:t>
            </a:r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/>
          </a:p>
          <a:p>
            <a:endParaRPr lang="nl-BE" u="sng" dirty="0"/>
          </a:p>
          <a:p>
            <a:endParaRPr lang="nl-BE" u="sng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67B17D8E-55B1-446A-B82D-D032D107B75F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" t="3816" r="901" b="43376"/>
          <a:stretch/>
        </p:blipFill>
        <p:spPr bwMode="auto">
          <a:xfrm>
            <a:off x="5462834" y="1033707"/>
            <a:ext cx="5876925" cy="23717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5D804EF-6972-42BD-BB61-3EF61D6710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9116" y="2945998"/>
            <a:ext cx="4496363" cy="326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09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6D4E61-F191-4A03-B867-B6D4E7180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220091"/>
            <a:ext cx="10058400" cy="768864"/>
          </a:xfrm>
        </p:spPr>
        <p:txBody>
          <a:bodyPr>
            <a:normAutofit fontScale="90000"/>
          </a:bodyPr>
          <a:lstStyle/>
          <a:p>
            <a:pPr algn="ctr"/>
            <a:r>
              <a:rPr lang="nl-BE" dirty="0" err="1"/>
              <a:t>Backup</a:t>
            </a:r>
            <a:r>
              <a:rPr lang="nl-BE" dirty="0"/>
              <a:t> en RESTORE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0548BB2-48CE-4B22-A1DF-DB46A195D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848" y="6272784"/>
            <a:ext cx="10699906" cy="365125"/>
          </a:xfrm>
        </p:spPr>
        <p:txBody>
          <a:bodyPr/>
          <a:lstStyle/>
          <a:p>
            <a:pPr algn="r"/>
            <a:fld id="{4FAB73BC-B049-4115-A692-8D63A059BFB8}" type="slidenum">
              <a:rPr lang="en-US" smtClean="0"/>
              <a:pPr algn="r"/>
              <a:t>18</a:t>
            </a:fld>
            <a:endParaRPr lang="en-US" dirty="0"/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54F0C67E-BEF5-4803-9899-8D8259303671}"/>
              </a:ext>
            </a:extLst>
          </p:cNvPr>
          <p:cNvSpPr txBox="1">
            <a:spLocks/>
          </p:cNvSpPr>
          <p:nvPr/>
        </p:nvSpPr>
        <p:spPr>
          <a:xfrm>
            <a:off x="859298" y="6277967"/>
            <a:ext cx="10473404" cy="400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Opleidingssessies volleyspike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1EEBDE6-4992-4E71-84C9-0360642F3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4472" y="6277967"/>
            <a:ext cx="1587064" cy="400406"/>
          </a:xfrm>
          <a:prstGeom prst="rect">
            <a:avLst/>
          </a:prstGeom>
        </p:spPr>
      </p:pic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686C26A7-B3D9-44F8-BEED-549AD98CD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0601" y="1230297"/>
            <a:ext cx="10058400" cy="3431403"/>
          </a:xfrm>
        </p:spPr>
        <p:txBody>
          <a:bodyPr>
            <a:normAutofit/>
          </a:bodyPr>
          <a:lstStyle/>
          <a:p>
            <a:endParaRPr lang="nl-BE" dirty="0"/>
          </a:p>
          <a:p>
            <a:endParaRPr lang="nl-BE" u="sng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9C2E5CA2-2415-4302-BAF1-F452FA2E5EF4}"/>
              </a:ext>
            </a:extLst>
          </p:cNvPr>
          <p:cNvSpPr txBox="1">
            <a:spLocks/>
          </p:cNvSpPr>
          <p:nvPr/>
        </p:nvSpPr>
        <p:spPr>
          <a:xfrm>
            <a:off x="456795" y="1286477"/>
            <a:ext cx="4915847" cy="4158988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Wanneer je de app sluit kan je gemakkelijk teruggaan naar de laatste gegevens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Open de app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Klik op match format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Klik op </a:t>
            </a:r>
            <a:r>
              <a:rPr lang="nl-BE" sz="8000" dirty="0" err="1"/>
              <a:t>restore</a:t>
            </a:r>
            <a:r>
              <a:rPr lang="nl-BE" sz="8000" dirty="0"/>
              <a:t> match en selecteer uit de lijst de wedstrijd.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Je kan dan verder gaan waar je het laatst gebleven bent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Er kunnen meerdere wedstrijden per dag klaargezet worden dan moet je ook deze handeling doen om bij de juiste wedstrijd te komen</a:t>
            </a:r>
          </a:p>
          <a:p>
            <a:endParaRPr lang="nl-BE" sz="8000" dirty="0"/>
          </a:p>
          <a:p>
            <a:endParaRPr lang="nl-BE" sz="8000" dirty="0"/>
          </a:p>
          <a:p>
            <a:endParaRPr lang="nl-BE" sz="8000" dirty="0"/>
          </a:p>
          <a:p>
            <a:endParaRPr lang="nl-BE" sz="8000" dirty="0"/>
          </a:p>
          <a:p>
            <a:endParaRPr lang="nl-BE" dirty="0"/>
          </a:p>
          <a:p>
            <a:endParaRPr lang="nl-BE" dirty="0"/>
          </a:p>
          <a:p>
            <a:pPr marL="0" indent="0">
              <a:buNone/>
            </a:pPr>
            <a:r>
              <a:rPr lang="nl-BE" dirty="0"/>
              <a:t> </a:t>
            </a:r>
          </a:p>
          <a:p>
            <a:endParaRPr lang="nl-BE" u="sng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F34CBAAB-D7AD-42B6-BC44-CB43C2C46ECD}"/>
              </a:ext>
            </a:extLst>
          </p:cNvPr>
          <p:cNvSpPr txBox="1">
            <a:spLocks/>
          </p:cNvSpPr>
          <p:nvPr/>
        </p:nvSpPr>
        <p:spPr>
          <a:xfrm>
            <a:off x="433634" y="1657350"/>
            <a:ext cx="10058400" cy="4158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BE" dirty="0"/>
          </a:p>
          <a:p>
            <a:endParaRPr lang="nl-BE" dirty="0"/>
          </a:p>
          <a:p>
            <a:pPr marL="0" indent="0">
              <a:buNone/>
            </a:pPr>
            <a:r>
              <a:rPr lang="nl-BE" dirty="0"/>
              <a:t> </a:t>
            </a:r>
          </a:p>
          <a:p>
            <a:endParaRPr lang="nl-BE" u="sng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BE20EFE2-09A4-42B8-912B-5097EF081B55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" t="3087" r="-1520" b="23501"/>
          <a:stretch/>
        </p:blipFill>
        <p:spPr bwMode="auto">
          <a:xfrm>
            <a:off x="5462834" y="1660873"/>
            <a:ext cx="5819775" cy="31718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501038BF-9A75-4902-A83A-135F6498B858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3748" r="-529" b="31217"/>
          <a:stretch/>
        </p:blipFill>
        <p:spPr bwMode="auto">
          <a:xfrm>
            <a:off x="5653510" y="2022823"/>
            <a:ext cx="5743575" cy="28098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3484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6D4E61-F191-4A03-B867-B6D4E7180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220091"/>
            <a:ext cx="10058400" cy="768864"/>
          </a:xfrm>
        </p:spPr>
        <p:txBody>
          <a:bodyPr>
            <a:normAutofit fontScale="90000"/>
          </a:bodyPr>
          <a:lstStyle/>
          <a:p>
            <a:pPr algn="ctr"/>
            <a:r>
              <a:rPr lang="nl-BE" dirty="0"/>
              <a:t>AANVANG WEDSTRIJD TOSS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0548BB2-48CE-4B22-A1DF-DB46A195D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848" y="6272784"/>
            <a:ext cx="10699906" cy="365125"/>
          </a:xfrm>
        </p:spPr>
        <p:txBody>
          <a:bodyPr/>
          <a:lstStyle/>
          <a:p>
            <a:pPr algn="r"/>
            <a:fld id="{4FAB73BC-B049-4115-A692-8D63A059BFB8}" type="slidenum">
              <a:rPr lang="en-US" smtClean="0"/>
              <a:pPr algn="r"/>
              <a:t>19</a:t>
            </a:fld>
            <a:endParaRPr lang="en-US" dirty="0"/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54F0C67E-BEF5-4803-9899-8D8259303671}"/>
              </a:ext>
            </a:extLst>
          </p:cNvPr>
          <p:cNvSpPr txBox="1">
            <a:spLocks/>
          </p:cNvSpPr>
          <p:nvPr/>
        </p:nvSpPr>
        <p:spPr>
          <a:xfrm>
            <a:off x="859298" y="6277967"/>
            <a:ext cx="10473404" cy="400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Opleidingssessies volleyspike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1EEBDE6-4992-4E71-84C9-0360642F3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4472" y="6277967"/>
            <a:ext cx="1587064" cy="400406"/>
          </a:xfrm>
          <a:prstGeom prst="rect">
            <a:avLst/>
          </a:prstGeom>
        </p:spPr>
      </p:pic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686C26A7-B3D9-44F8-BEED-549AD98CD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0601" y="1230297"/>
            <a:ext cx="10058400" cy="3431403"/>
          </a:xfrm>
        </p:spPr>
        <p:txBody>
          <a:bodyPr>
            <a:normAutofit/>
          </a:bodyPr>
          <a:lstStyle/>
          <a:p>
            <a:endParaRPr lang="nl-BE" dirty="0"/>
          </a:p>
          <a:p>
            <a:endParaRPr lang="nl-BE" u="sng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9C2E5CA2-2415-4302-BAF1-F452FA2E5EF4}"/>
              </a:ext>
            </a:extLst>
          </p:cNvPr>
          <p:cNvSpPr txBox="1">
            <a:spLocks/>
          </p:cNvSpPr>
          <p:nvPr/>
        </p:nvSpPr>
        <p:spPr>
          <a:xfrm>
            <a:off x="456795" y="1286477"/>
            <a:ext cx="4915847" cy="4158988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De SR heeft alle administratieve handelingen achter de rug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We staan op het terrein klaar om de wedstrijd aan te vangen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Klik nu terug op setup first set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De SR voert de toss uit.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>
                <a:solidFill>
                  <a:srgbClr val="FF0000"/>
                </a:solidFill>
              </a:rPr>
              <a:t>Opgepast alles wordt bekeken vanuit de functie van thuisploeg.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De SR deelt mee thuisclub serveert (serve) of ontvangt (</a:t>
            </a:r>
            <a:r>
              <a:rPr lang="nl-BE" sz="8000" dirty="0" err="1"/>
              <a:t>receive</a:t>
            </a:r>
            <a:r>
              <a:rPr lang="nl-BE" sz="8000" dirty="0"/>
              <a:t>).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De SR deelt mee thuisclub SIDE A of SIDE B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Dan komt men in het volgende venster</a:t>
            </a:r>
          </a:p>
          <a:p>
            <a:endParaRPr lang="nl-BE" sz="8000" dirty="0"/>
          </a:p>
          <a:p>
            <a:endParaRPr lang="nl-BE" sz="8000" dirty="0"/>
          </a:p>
          <a:p>
            <a:endParaRPr lang="nl-BE" sz="8000" dirty="0"/>
          </a:p>
          <a:p>
            <a:endParaRPr lang="nl-BE" sz="8000" dirty="0"/>
          </a:p>
          <a:p>
            <a:endParaRPr lang="nl-BE" dirty="0"/>
          </a:p>
          <a:p>
            <a:endParaRPr lang="nl-BE" dirty="0"/>
          </a:p>
          <a:p>
            <a:pPr marL="0" indent="0">
              <a:buNone/>
            </a:pPr>
            <a:r>
              <a:rPr lang="nl-BE" dirty="0"/>
              <a:t> </a:t>
            </a:r>
          </a:p>
          <a:p>
            <a:endParaRPr lang="nl-BE" u="sng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F34CBAAB-D7AD-42B6-BC44-CB43C2C46ECD}"/>
              </a:ext>
            </a:extLst>
          </p:cNvPr>
          <p:cNvSpPr txBox="1">
            <a:spLocks/>
          </p:cNvSpPr>
          <p:nvPr/>
        </p:nvSpPr>
        <p:spPr>
          <a:xfrm>
            <a:off x="433634" y="1657350"/>
            <a:ext cx="10058400" cy="4158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BE" dirty="0"/>
          </a:p>
          <a:p>
            <a:endParaRPr lang="nl-BE" dirty="0"/>
          </a:p>
          <a:p>
            <a:pPr marL="0" indent="0">
              <a:buNone/>
            </a:pPr>
            <a:r>
              <a:rPr lang="nl-BE" dirty="0"/>
              <a:t> </a:t>
            </a:r>
          </a:p>
          <a:p>
            <a:endParaRPr lang="nl-BE" u="sng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60D42141-8A01-45C0-8BD2-85D8C0ACA318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630" r="-1686" b="68915"/>
          <a:stretch/>
        </p:blipFill>
        <p:spPr bwMode="auto">
          <a:xfrm>
            <a:off x="5834061" y="4852278"/>
            <a:ext cx="5857875" cy="1143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16F0B790-D10C-46E7-80D8-7FF01B749F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1460" y="1476654"/>
            <a:ext cx="4901609" cy="3523793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11A14711-5F07-42FD-83B2-F3B718B76D2E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" t="3816" r="901" b="43376"/>
          <a:stretch/>
        </p:blipFill>
        <p:spPr bwMode="auto">
          <a:xfrm>
            <a:off x="5579430" y="1401208"/>
            <a:ext cx="5869571" cy="31735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56569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6D4E61-F191-4A03-B867-B6D4E7180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752026"/>
            <a:ext cx="10058400" cy="1085163"/>
          </a:xfrm>
        </p:spPr>
        <p:txBody>
          <a:bodyPr>
            <a:normAutofit/>
          </a:bodyPr>
          <a:lstStyle/>
          <a:p>
            <a:pPr algn="ctr"/>
            <a:r>
              <a:rPr lang="nl-BE" sz="4000" dirty="0"/>
              <a:t>INSTALLATIE VAN DE APP VOLLEYSPIKE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79127C4-D020-4857-B461-0465B835C6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0599" y="1837189"/>
            <a:ext cx="10058400" cy="3431403"/>
          </a:xfrm>
        </p:spPr>
        <p:txBody>
          <a:bodyPr>
            <a:normAutofit/>
          </a:bodyPr>
          <a:lstStyle/>
          <a:p>
            <a:r>
              <a:rPr lang="nl-BE" dirty="0"/>
              <a:t>Selecteer op de tablet google </a:t>
            </a:r>
            <a:r>
              <a:rPr lang="nl-BE" dirty="0" err="1"/>
              <a:t>chrome</a:t>
            </a:r>
            <a:endParaRPr lang="nl-BE" dirty="0"/>
          </a:p>
          <a:p>
            <a:r>
              <a:rPr lang="nl-BE" dirty="0"/>
              <a:t>Surf naar </a:t>
            </a:r>
            <a:r>
              <a:rPr lang="nl-BE" u="sng" dirty="0">
                <a:hlinkClick r:id="rId2"/>
              </a:rPr>
              <a:t>www.volleyspike.com</a:t>
            </a:r>
            <a:endParaRPr lang="nl-BE" u="sng" dirty="0"/>
          </a:p>
          <a:p>
            <a:r>
              <a:rPr lang="nl-BE" dirty="0"/>
              <a:t>Klik op start </a:t>
            </a:r>
            <a:r>
              <a:rPr lang="nl-BE" dirty="0" err="1"/>
              <a:t>now</a:t>
            </a:r>
            <a:r>
              <a:rPr lang="nl-BE" dirty="0"/>
              <a:t> </a:t>
            </a:r>
            <a:r>
              <a:rPr lang="nl-BE" dirty="0" err="1"/>
              <a:t>for</a:t>
            </a:r>
            <a:r>
              <a:rPr lang="nl-BE" dirty="0"/>
              <a:t> free</a:t>
            </a:r>
          </a:p>
          <a:p>
            <a:r>
              <a:rPr lang="nl-BE" dirty="0"/>
              <a:t>De app wordt gedownload.</a:t>
            </a:r>
          </a:p>
          <a:p>
            <a:r>
              <a:rPr lang="nl-BE" dirty="0"/>
              <a:t>Na de download druk op de download file</a:t>
            </a:r>
          </a:p>
          <a:p>
            <a:r>
              <a:rPr lang="nl-BE" dirty="0"/>
              <a:t>De installatie wordt aangevangen.</a:t>
            </a:r>
          </a:p>
          <a:p>
            <a:r>
              <a:rPr lang="nl-BE" dirty="0"/>
              <a:t>Na de installatie kijken of men de goede versie heeft</a:t>
            </a:r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0548BB2-48CE-4B22-A1DF-DB46A195D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848" y="6272784"/>
            <a:ext cx="10699906" cy="365125"/>
          </a:xfrm>
        </p:spPr>
        <p:txBody>
          <a:bodyPr/>
          <a:lstStyle/>
          <a:p>
            <a:pPr algn="r"/>
            <a:fld id="{4FAB73BC-B049-4115-A692-8D63A059BFB8}" type="slidenum">
              <a:rPr lang="en-US" smtClean="0"/>
              <a:pPr algn="r"/>
              <a:t>2</a:t>
            </a:fld>
            <a:endParaRPr lang="en-US" dirty="0"/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54F0C67E-BEF5-4803-9899-8D8259303671}"/>
              </a:ext>
            </a:extLst>
          </p:cNvPr>
          <p:cNvSpPr txBox="1">
            <a:spLocks/>
          </p:cNvSpPr>
          <p:nvPr/>
        </p:nvSpPr>
        <p:spPr>
          <a:xfrm>
            <a:off x="859298" y="6277967"/>
            <a:ext cx="10473404" cy="400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Opleidingssessies volleyspike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1EEBDE6-4992-4E71-84C9-0360642F30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4472" y="6277967"/>
            <a:ext cx="1587064" cy="400406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BB927350-B705-41E0-8F12-E7AA2A4305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349" r="-72"/>
          <a:stretch/>
        </p:blipFill>
        <p:spPr>
          <a:xfrm>
            <a:off x="6614352" y="1760937"/>
            <a:ext cx="5496781" cy="266734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8579CDC-22D6-423F-BAE6-6711FFAE1F23}"/>
              </a:ext>
            </a:extLst>
          </p:cNvPr>
          <p:cNvPicPr/>
          <p:nvPr/>
        </p:nvPicPr>
        <p:blipFill rotWithShape="1">
          <a:blip r:embed="rId5"/>
          <a:srcRect l="14386" t="16461" r="7737" b="25044"/>
          <a:stretch/>
        </p:blipFill>
        <p:spPr bwMode="auto">
          <a:xfrm>
            <a:off x="6713841" y="1789898"/>
            <a:ext cx="5297805" cy="22383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38428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6D4E61-F191-4A03-B867-B6D4E7180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220091"/>
            <a:ext cx="10058400" cy="768864"/>
          </a:xfrm>
        </p:spPr>
        <p:txBody>
          <a:bodyPr>
            <a:normAutofit fontScale="90000"/>
          </a:bodyPr>
          <a:lstStyle/>
          <a:p>
            <a:pPr algn="ctr"/>
            <a:r>
              <a:rPr lang="nl-BE" dirty="0"/>
              <a:t>AANVANG WEDSTRIJD SIGN OFF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0548BB2-48CE-4B22-A1DF-DB46A195D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848" y="6272784"/>
            <a:ext cx="10699906" cy="365125"/>
          </a:xfrm>
        </p:spPr>
        <p:txBody>
          <a:bodyPr/>
          <a:lstStyle/>
          <a:p>
            <a:pPr algn="r"/>
            <a:fld id="{4FAB73BC-B049-4115-A692-8D63A059BFB8}" type="slidenum">
              <a:rPr lang="en-US" smtClean="0"/>
              <a:pPr algn="r"/>
              <a:t>20</a:t>
            </a:fld>
            <a:endParaRPr lang="en-US" dirty="0"/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54F0C67E-BEF5-4803-9899-8D8259303671}"/>
              </a:ext>
            </a:extLst>
          </p:cNvPr>
          <p:cNvSpPr txBox="1">
            <a:spLocks/>
          </p:cNvSpPr>
          <p:nvPr/>
        </p:nvSpPr>
        <p:spPr>
          <a:xfrm>
            <a:off x="859298" y="6277967"/>
            <a:ext cx="10473404" cy="400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Opleidingssessies volleyspike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1EEBDE6-4992-4E71-84C9-0360642F3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4472" y="6277967"/>
            <a:ext cx="1587064" cy="400406"/>
          </a:xfrm>
          <a:prstGeom prst="rect">
            <a:avLst/>
          </a:prstGeom>
        </p:spPr>
      </p:pic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686C26A7-B3D9-44F8-BEED-549AD98CD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0601" y="1230297"/>
            <a:ext cx="10058400" cy="3431403"/>
          </a:xfrm>
        </p:spPr>
        <p:txBody>
          <a:bodyPr>
            <a:normAutofit/>
          </a:bodyPr>
          <a:lstStyle/>
          <a:p>
            <a:endParaRPr lang="nl-BE" dirty="0"/>
          </a:p>
          <a:p>
            <a:endParaRPr lang="nl-BE" u="sng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9C2E5CA2-2415-4302-BAF1-F452FA2E5EF4}"/>
              </a:ext>
            </a:extLst>
          </p:cNvPr>
          <p:cNvSpPr txBox="1">
            <a:spLocks/>
          </p:cNvSpPr>
          <p:nvPr/>
        </p:nvSpPr>
        <p:spPr>
          <a:xfrm>
            <a:off x="456795" y="1286477"/>
            <a:ext cx="4915847" cy="4158988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Het tekenen van het wedstrijdblad door de kapitein en de coaches.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Druk op </a:t>
            </a:r>
            <a:r>
              <a:rPr lang="nl-BE" sz="8000" dirty="0" err="1"/>
              <a:t>sign</a:t>
            </a:r>
            <a:r>
              <a:rPr lang="nl-BE" sz="8000" dirty="0"/>
              <a:t> off en </a:t>
            </a:r>
            <a:r>
              <a:rPr lang="nl-BE" sz="8000" dirty="0" err="1"/>
              <a:t>scroll</a:t>
            </a:r>
            <a:r>
              <a:rPr lang="nl-BE" sz="8000" dirty="0"/>
              <a:t> naar onder.</a:t>
            </a:r>
          </a:p>
          <a:p>
            <a:endParaRPr lang="nl-BE" sz="8000" dirty="0"/>
          </a:p>
          <a:p>
            <a:r>
              <a:rPr lang="nl-BE" sz="8000" dirty="0"/>
              <a:t>Druk op de voorziene knoppen om de kapiteins en coaches te laten tekenen.</a:t>
            </a:r>
          </a:p>
          <a:p>
            <a:r>
              <a:rPr lang="nl-BE" sz="8000" dirty="0"/>
              <a:t>Na het tekenen en bevestigen kom je in het volgende venster.</a:t>
            </a:r>
          </a:p>
          <a:p>
            <a:endParaRPr lang="nl-BE" sz="8000" dirty="0"/>
          </a:p>
          <a:p>
            <a:endParaRPr lang="nl-BE" sz="8000" dirty="0"/>
          </a:p>
          <a:p>
            <a:endParaRPr lang="nl-BE" sz="8000" dirty="0"/>
          </a:p>
          <a:p>
            <a:endParaRPr lang="nl-BE" dirty="0"/>
          </a:p>
          <a:p>
            <a:endParaRPr lang="nl-BE" dirty="0"/>
          </a:p>
          <a:p>
            <a:pPr marL="0" indent="0">
              <a:buNone/>
            </a:pPr>
            <a:r>
              <a:rPr lang="nl-BE" dirty="0"/>
              <a:t> </a:t>
            </a:r>
          </a:p>
          <a:p>
            <a:endParaRPr lang="nl-BE" u="sng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F34CBAAB-D7AD-42B6-BC44-CB43C2C46ECD}"/>
              </a:ext>
            </a:extLst>
          </p:cNvPr>
          <p:cNvSpPr txBox="1">
            <a:spLocks/>
          </p:cNvSpPr>
          <p:nvPr/>
        </p:nvSpPr>
        <p:spPr>
          <a:xfrm>
            <a:off x="433634" y="1657350"/>
            <a:ext cx="10058400" cy="4158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BE" dirty="0"/>
          </a:p>
          <a:p>
            <a:endParaRPr lang="nl-BE" dirty="0"/>
          </a:p>
          <a:p>
            <a:pPr marL="0" indent="0">
              <a:buNone/>
            </a:pPr>
            <a:r>
              <a:rPr lang="nl-BE" dirty="0"/>
              <a:t> </a:t>
            </a:r>
          </a:p>
          <a:p>
            <a:endParaRPr lang="nl-BE" u="sng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5D4D3284-387F-459C-998B-D0376A953746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" t="3359" r="-1520" b="65609"/>
          <a:stretch/>
        </p:blipFill>
        <p:spPr bwMode="auto">
          <a:xfrm>
            <a:off x="1127855" y="5088753"/>
            <a:ext cx="5691505" cy="13201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D73D877A-8B27-4984-B9A8-C00013BEC25A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" t="2733" r="430" b="67984"/>
          <a:stretch/>
        </p:blipFill>
        <p:spPr bwMode="auto">
          <a:xfrm>
            <a:off x="5901070" y="1512910"/>
            <a:ext cx="5733964" cy="11923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91EAC1E0-0025-401F-978E-D43EFABDCBE8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" t="4012"/>
          <a:stretch/>
        </p:blipFill>
        <p:spPr bwMode="auto">
          <a:xfrm>
            <a:off x="5901070" y="1272120"/>
            <a:ext cx="5733964" cy="35906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1459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6D4E61-F191-4A03-B867-B6D4E7180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220091"/>
            <a:ext cx="10058400" cy="768864"/>
          </a:xfrm>
        </p:spPr>
        <p:txBody>
          <a:bodyPr>
            <a:normAutofit fontScale="90000"/>
          </a:bodyPr>
          <a:lstStyle/>
          <a:p>
            <a:pPr algn="ctr"/>
            <a:r>
              <a:rPr lang="nl-BE" dirty="0"/>
              <a:t>AANVANG SET 1 INGAVE SPELERS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0548BB2-48CE-4B22-A1DF-DB46A195D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848" y="6272784"/>
            <a:ext cx="10699906" cy="365125"/>
          </a:xfrm>
        </p:spPr>
        <p:txBody>
          <a:bodyPr/>
          <a:lstStyle/>
          <a:p>
            <a:pPr algn="r"/>
            <a:fld id="{4FAB73BC-B049-4115-A692-8D63A059BFB8}" type="slidenum">
              <a:rPr lang="en-US" smtClean="0"/>
              <a:pPr algn="r"/>
              <a:t>21</a:t>
            </a:fld>
            <a:endParaRPr lang="en-US" dirty="0"/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54F0C67E-BEF5-4803-9899-8D8259303671}"/>
              </a:ext>
            </a:extLst>
          </p:cNvPr>
          <p:cNvSpPr txBox="1">
            <a:spLocks/>
          </p:cNvSpPr>
          <p:nvPr/>
        </p:nvSpPr>
        <p:spPr>
          <a:xfrm>
            <a:off x="859298" y="6277967"/>
            <a:ext cx="10473404" cy="400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Opleidingssessies volleyspike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1EEBDE6-4992-4E71-84C9-0360642F3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4472" y="6277967"/>
            <a:ext cx="1587064" cy="400406"/>
          </a:xfrm>
          <a:prstGeom prst="rect">
            <a:avLst/>
          </a:prstGeom>
        </p:spPr>
      </p:pic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686C26A7-B3D9-44F8-BEED-549AD98CD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0601" y="1230297"/>
            <a:ext cx="10058400" cy="3431403"/>
          </a:xfrm>
        </p:spPr>
        <p:txBody>
          <a:bodyPr>
            <a:normAutofit/>
          </a:bodyPr>
          <a:lstStyle/>
          <a:p>
            <a:endParaRPr lang="nl-BE" dirty="0"/>
          </a:p>
          <a:p>
            <a:endParaRPr lang="nl-BE" u="sng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9C2E5CA2-2415-4302-BAF1-F452FA2E5EF4}"/>
              </a:ext>
            </a:extLst>
          </p:cNvPr>
          <p:cNvSpPr txBox="1">
            <a:spLocks/>
          </p:cNvSpPr>
          <p:nvPr/>
        </p:nvSpPr>
        <p:spPr>
          <a:xfrm>
            <a:off x="456795" y="1286477"/>
            <a:ext cx="4915847" cy="4158988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Na het tekenen is het tijd om de opstelling van de beide teams in te geven. (Opstellingsbriefjes)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Klik hiervoor op het desbetreffende team.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Mogelijkheid om manueel in te brengen van de nummers door op ieder vakje een nummer in te geven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Een betere manier is via de </a:t>
            </a:r>
            <a:r>
              <a:rPr lang="nl-BE" sz="8000" dirty="0" err="1"/>
              <a:t>quick</a:t>
            </a:r>
            <a:r>
              <a:rPr lang="nl-BE" sz="8000" dirty="0"/>
              <a:t> </a:t>
            </a:r>
            <a:r>
              <a:rPr lang="nl-BE" sz="8000" dirty="0" err="1"/>
              <a:t>pick</a:t>
            </a:r>
            <a:endParaRPr lang="nl-BE" sz="8000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Als je hier op klikt dan selecteer je de spelers in volgorde van 1 tot 6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Het vak verdwijnt zodra er 6 spelers zijn geselecteerd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nl-BE" sz="8000" dirty="0"/>
          </a:p>
          <a:p>
            <a:endParaRPr lang="nl-BE" sz="8000" dirty="0"/>
          </a:p>
          <a:p>
            <a:endParaRPr lang="nl-BE" sz="8000" dirty="0"/>
          </a:p>
          <a:p>
            <a:endParaRPr lang="nl-BE" sz="8000" dirty="0"/>
          </a:p>
          <a:p>
            <a:endParaRPr lang="nl-BE" dirty="0"/>
          </a:p>
          <a:p>
            <a:endParaRPr lang="nl-BE" dirty="0"/>
          </a:p>
          <a:p>
            <a:pPr marL="0" indent="0">
              <a:buNone/>
            </a:pPr>
            <a:r>
              <a:rPr lang="nl-BE" dirty="0"/>
              <a:t> </a:t>
            </a:r>
          </a:p>
          <a:p>
            <a:endParaRPr lang="nl-BE" u="sng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F34CBAAB-D7AD-42B6-BC44-CB43C2C46ECD}"/>
              </a:ext>
            </a:extLst>
          </p:cNvPr>
          <p:cNvSpPr txBox="1">
            <a:spLocks/>
          </p:cNvSpPr>
          <p:nvPr/>
        </p:nvSpPr>
        <p:spPr>
          <a:xfrm>
            <a:off x="433634" y="1657350"/>
            <a:ext cx="10058400" cy="4158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BE" dirty="0"/>
          </a:p>
          <a:p>
            <a:endParaRPr lang="nl-BE" dirty="0"/>
          </a:p>
          <a:p>
            <a:pPr marL="0" indent="0">
              <a:buNone/>
            </a:pPr>
            <a:r>
              <a:rPr lang="nl-BE" dirty="0"/>
              <a:t> </a:t>
            </a:r>
          </a:p>
          <a:p>
            <a:endParaRPr lang="nl-BE" u="sng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6C1B0D02-E97F-491E-AAAA-795026B705E9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1"/>
          <a:stretch/>
        </p:blipFill>
        <p:spPr bwMode="auto">
          <a:xfrm>
            <a:off x="5579683" y="2959742"/>
            <a:ext cx="6380923" cy="37186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3507AF65-0407-4F02-BF76-B42B4B758F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2642" y="1068267"/>
            <a:ext cx="6584251" cy="1877731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B332733-9E64-4430-A70E-1C29220971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8445" y="2819395"/>
            <a:ext cx="6553768" cy="399932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807F8ABB-D3DC-4E7C-84C4-D1FFAB34A5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4627" y="2797638"/>
            <a:ext cx="6549797" cy="384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785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6D4E61-F191-4A03-B867-B6D4E7180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220091"/>
            <a:ext cx="10058400" cy="768864"/>
          </a:xfrm>
        </p:spPr>
        <p:txBody>
          <a:bodyPr>
            <a:normAutofit fontScale="90000"/>
          </a:bodyPr>
          <a:lstStyle/>
          <a:p>
            <a:pPr algn="ctr"/>
            <a:r>
              <a:rPr lang="nl-BE" dirty="0"/>
              <a:t>AANVANG SET 1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0548BB2-48CE-4B22-A1DF-DB46A195D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848" y="6272784"/>
            <a:ext cx="10699906" cy="365125"/>
          </a:xfrm>
        </p:spPr>
        <p:txBody>
          <a:bodyPr/>
          <a:lstStyle/>
          <a:p>
            <a:pPr algn="r"/>
            <a:fld id="{4FAB73BC-B049-4115-A692-8D63A059BFB8}" type="slidenum">
              <a:rPr lang="en-US" smtClean="0"/>
              <a:pPr algn="r"/>
              <a:t>22</a:t>
            </a:fld>
            <a:endParaRPr lang="en-US" dirty="0"/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54F0C67E-BEF5-4803-9899-8D8259303671}"/>
              </a:ext>
            </a:extLst>
          </p:cNvPr>
          <p:cNvSpPr txBox="1">
            <a:spLocks/>
          </p:cNvSpPr>
          <p:nvPr/>
        </p:nvSpPr>
        <p:spPr>
          <a:xfrm>
            <a:off x="859298" y="6277967"/>
            <a:ext cx="10473404" cy="400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Opleidingssessies volleyspike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1EEBDE6-4992-4E71-84C9-0360642F3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4472" y="6277967"/>
            <a:ext cx="1587064" cy="400406"/>
          </a:xfrm>
          <a:prstGeom prst="rect">
            <a:avLst/>
          </a:prstGeom>
        </p:spPr>
      </p:pic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686C26A7-B3D9-44F8-BEED-549AD98CD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0601" y="1230297"/>
            <a:ext cx="10058400" cy="3431403"/>
          </a:xfrm>
        </p:spPr>
        <p:txBody>
          <a:bodyPr>
            <a:normAutofit/>
          </a:bodyPr>
          <a:lstStyle/>
          <a:p>
            <a:endParaRPr lang="nl-BE" dirty="0"/>
          </a:p>
          <a:p>
            <a:endParaRPr lang="nl-BE" u="sng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9C2E5CA2-2415-4302-BAF1-F452FA2E5EF4}"/>
              </a:ext>
            </a:extLst>
          </p:cNvPr>
          <p:cNvSpPr txBox="1">
            <a:spLocks/>
          </p:cNvSpPr>
          <p:nvPr/>
        </p:nvSpPr>
        <p:spPr>
          <a:xfrm>
            <a:off x="456795" y="1286477"/>
            <a:ext cx="4915847" cy="4158988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Wanneer je beide teams hebt ingegeven wordt nogmaals een bevestiging gevraagd.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Indien je zeker bent druk dan op </a:t>
            </a:r>
            <a:r>
              <a:rPr lang="nl-BE" sz="8000" dirty="0" err="1"/>
              <a:t>confirm</a:t>
            </a:r>
            <a:endParaRPr lang="nl-BE" sz="8000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Je komt nu in het hoofdscherm en je ziet nu in plaats van START SET 1, SCORE SET 1 staan.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Klik hier op SCORE SET 1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Men krijgt het volgende scherm te zien.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nl-BE" sz="8000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nl-BE" sz="8000" dirty="0"/>
          </a:p>
          <a:p>
            <a:endParaRPr lang="nl-BE" sz="8000" dirty="0"/>
          </a:p>
          <a:p>
            <a:endParaRPr lang="nl-BE" sz="8000" dirty="0"/>
          </a:p>
          <a:p>
            <a:endParaRPr lang="nl-BE" sz="8000" dirty="0"/>
          </a:p>
          <a:p>
            <a:endParaRPr lang="nl-BE" dirty="0"/>
          </a:p>
          <a:p>
            <a:endParaRPr lang="nl-BE" dirty="0"/>
          </a:p>
          <a:p>
            <a:pPr marL="0" indent="0">
              <a:buNone/>
            </a:pPr>
            <a:r>
              <a:rPr lang="nl-BE" dirty="0"/>
              <a:t> </a:t>
            </a:r>
          </a:p>
          <a:p>
            <a:endParaRPr lang="nl-BE" u="sng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F34CBAAB-D7AD-42B6-BC44-CB43C2C46ECD}"/>
              </a:ext>
            </a:extLst>
          </p:cNvPr>
          <p:cNvSpPr txBox="1">
            <a:spLocks/>
          </p:cNvSpPr>
          <p:nvPr/>
        </p:nvSpPr>
        <p:spPr>
          <a:xfrm>
            <a:off x="433634" y="1657350"/>
            <a:ext cx="10058400" cy="4158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BE" dirty="0"/>
          </a:p>
          <a:p>
            <a:endParaRPr lang="nl-BE" dirty="0"/>
          </a:p>
          <a:p>
            <a:pPr marL="0" indent="0">
              <a:buNone/>
            </a:pPr>
            <a:r>
              <a:rPr lang="nl-BE" dirty="0"/>
              <a:t> </a:t>
            </a:r>
          </a:p>
          <a:p>
            <a:endParaRPr lang="nl-BE" u="sng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376DFF2-03A3-4EAB-9407-06350B0C04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2642" y="1246012"/>
            <a:ext cx="6047278" cy="3954638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8B1A83FF-B1A9-4D04-A0CB-A9075D763302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" t="3439"/>
          <a:stretch/>
        </p:blipFill>
        <p:spPr bwMode="auto">
          <a:xfrm>
            <a:off x="4938764" y="1149941"/>
            <a:ext cx="6588760" cy="48133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09124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6D4E61-F191-4A03-B867-B6D4E7180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220091"/>
            <a:ext cx="10058400" cy="768864"/>
          </a:xfrm>
        </p:spPr>
        <p:txBody>
          <a:bodyPr>
            <a:normAutofit fontScale="90000"/>
          </a:bodyPr>
          <a:lstStyle/>
          <a:p>
            <a:pPr algn="ctr"/>
            <a:r>
              <a:rPr lang="nl-BE" dirty="0"/>
              <a:t>AANVANG SET 1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0548BB2-48CE-4B22-A1DF-DB46A195D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848" y="6272784"/>
            <a:ext cx="10699906" cy="365125"/>
          </a:xfrm>
        </p:spPr>
        <p:txBody>
          <a:bodyPr/>
          <a:lstStyle/>
          <a:p>
            <a:pPr algn="r"/>
            <a:fld id="{4FAB73BC-B049-4115-A692-8D63A059BFB8}" type="slidenum">
              <a:rPr lang="en-US" smtClean="0"/>
              <a:pPr algn="r"/>
              <a:t>23</a:t>
            </a:fld>
            <a:endParaRPr lang="en-US" dirty="0"/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54F0C67E-BEF5-4803-9899-8D8259303671}"/>
              </a:ext>
            </a:extLst>
          </p:cNvPr>
          <p:cNvSpPr txBox="1">
            <a:spLocks/>
          </p:cNvSpPr>
          <p:nvPr/>
        </p:nvSpPr>
        <p:spPr>
          <a:xfrm>
            <a:off x="859298" y="6277967"/>
            <a:ext cx="10473404" cy="400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Opleidingssessies volleyspike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1EEBDE6-4992-4E71-84C9-0360642F3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4472" y="6277967"/>
            <a:ext cx="1587064" cy="400406"/>
          </a:xfrm>
          <a:prstGeom prst="rect">
            <a:avLst/>
          </a:prstGeom>
        </p:spPr>
      </p:pic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686C26A7-B3D9-44F8-BEED-549AD98CD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0601" y="1230297"/>
            <a:ext cx="10058400" cy="3431403"/>
          </a:xfrm>
        </p:spPr>
        <p:txBody>
          <a:bodyPr>
            <a:normAutofit/>
          </a:bodyPr>
          <a:lstStyle/>
          <a:p>
            <a:endParaRPr lang="nl-BE" dirty="0"/>
          </a:p>
          <a:p>
            <a:endParaRPr lang="nl-BE" u="sng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9C2E5CA2-2415-4302-BAF1-F452FA2E5EF4}"/>
              </a:ext>
            </a:extLst>
          </p:cNvPr>
          <p:cNvSpPr txBox="1">
            <a:spLocks/>
          </p:cNvSpPr>
          <p:nvPr/>
        </p:nvSpPr>
        <p:spPr>
          <a:xfrm>
            <a:off x="456795" y="1286477"/>
            <a:ext cx="4915847" cy="4158988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De ploegen staan in opstelling zoals ze voor de markeerder staan.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Opslag is voor ploeg B (</a:t>
            </a:r>
            <a:r>
              <a:rPr lang="nl-BE" sz="8000" dirty="0" err="1"/>
              <a:t>Serving</a:t>
            </a:r>
            <a:r>
              <a:rPr lang="nl-BE" sz="8000" dirty="0"/>
              <a:t>)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Het virtuele net bevindt zich in een verticale lijn tussen de teams.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Zo ziet je hier </a:t>
            </a:r>
            <a:r>
              <a:rPr lang="nl-BE" sz="8000" dirty="0" err="1"/>
              <a:t>nr</a:t>
            </a:r>
            <a:r>
              <a:rPr lang="nl-BE" sz="8000" dirty="0"/>
              <a:t> 1 op positie 1 bij A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Zo zie je ook </a:t>
            </a:r>
            <a:r>
              <a:rPr lang="nl-BE" sz="8000" dirty="0" err="1"/>
              <a:t>nr</a:t>
            </a:r>
            <a:r>
              <a:rPr lang="nl-BE" sz="8000" dirty="0"/>
              <a:t> 2 op positie 1 bij B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Naast de ploegopstelling zie je libero’s staan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Onder de ploegopstelling de mogelijke wisselspelers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nl-BE" sz="8000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nl-BE" sz="8000" dirty="0"/>
          </a:p>
          <a:p>
            <a:endParaRPr lang="nl-BE" sz="8000" dirty="0"/>
          </a:p>
          <a:p>
            <a:endParaRPr lang="nl-BE" sz="8000" dirty="0"/>
          </a:p>
          <a:p>
            <a:endParaRPr lang="nl-BE" sz="8000" dirty="0"/>
          </a:p>
          <a:p>
            <a:endParaRPr lang="nl-BE" dirty="0"/>
          </a:p>
          <a:p>
            <a:endParaRPr lang="nl-BE" dirty="0"/>
          </a:p>
          <a:p>
            <a:pPr marL="0" indent="0">
              <a:buNone/>
            </a:pPr>
            <a:r>
              <a:rPr lang="nl-BE" dirty="0"/>
              <a:t> </a:t>
            </a:r>
          </a:p>
          <a:p>
            <a:endParaRPr lang="nl-BE" u="sng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F34CBAAB-D7AD-42B6-BC44-CB43C2C46ECD}"/>
              </a:ext>
            </a:extLst>
          </p:cNvPr>
          <p:cNvSpPr txBox="1">
            <a:spLocks/>
          </p:cNvSpPr>
          <p:nvPr/>
        </p:nvSpPr>
        <p:spPr>
          <a:xfrm>
            <a:off x="433634" y="1657350"/>
            <a:ext cx="10058400" cy="4158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BE" dirty="0"/>
          </a:p>
          <a:p>
            <a:endParaRPr lang="nl-BE" dirty="0"/>
          </a:p>
          <a:p>
            <a:pPr marL="0" indent="0">
              <a:buNone/>
            </a:pPr>
            <a:r>
              <a:rPr lang="nl-BE" dirty="0"/>
              <a:t> </a:t>
            </a:r>
          </a:p>
          <a:p>
            <a:endParaRPr lang="nl-BE" u="sng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26388AF-80DE-4CC9-9B68-4895507182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2642" y="1041662"/>
            <a:ext cx="6590347" cy="481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612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6D4E61-F191-4A03-B867-B6D4E7180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220091"/>
            <a:ext cx="10058400" cy="768864"/>
          </a:xfrm>
        </p:spPr>
        <p:txBody>
          <a:bodyPr>
            <a:normAutofit fontScale="90000"/>
          </a:bodyPr>
          <a:lstStyle/>
          <a:p>
            <a:pPr algn="ctr"/>
            <a:r>
              <a:rPr lang="nl-BE" dirty="0"/>
              <a:t>SETVERLOOP: PUNTENTELLING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0548BB2-48CE-4B22-A1DF-DB46A195D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848" y="6272784"/>
            <a:ext cx="10699906" cy="365125"/>
          </a:xfrm>
        </p:spPr>
        <p:txBody>
          <a:bodyPr/>
          <a:lstStyle/>
          <a:p>
            <a:pPr algn="r"/>
            <a:fld id="{4FAB73BC-B049-4115-A692-8D63A059BFB8}" type="slidenum">
              <a:rPr lang="en-US" smtClean="0"/>
              <a:pPr algn="r"/>
              <a:t>24</a:t>
            </a:fld>
            <a:endParaRPr lang="en-US" dirty="0"/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54F0C67E-BEF5-4803-9899-8D8259303671}"/>
              </a:ext>
            </a:extLst>
          </p:cNvPr>
          <p:cNvSpPr txBox="1">
            <a:spLocks/>
          </p:cNvSpPr>
          <p:nvPr/>
        </p:nvSpPr>
        <p:spPr>
          <a:xfrm>
            <a:off x="859298" y="6277967"/>
            <a:ext cx="10473404" cy="400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Opleidingssessies volleyspike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1EEBDE6-4992-4E71-84C9-0360642F3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4472" y="6277967"/>
            <a:ext cx="1587064" cy="400406"/>
          </a:xfrm>
          <a:prstGeom prst="rect">
            <a:avLst/>
          </a:prstGeom>
        </p:spPr>
      </p:pic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686C26A7-B3D9-44F8-BEED-549AD98CD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0601" y="1230297"/>
            <a:ext cx="10058400" cy="3431403"/>
          </a:xfrm>
        </p:spPr>
        <p:txBody>
          <a:bodyPr>
            <a:normAutofit/>
          </a:bodyPr>
          <a:lstStyle/>
          <a:p>
            <a:endParaRPr lang="nl-BE" dirty="0"/>
          </a:p>
          <a:p>
            <a:endParaRPr lang="nl-BE" u="sng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9C2E5CA2-2415-4302-BAF1-F452FA2E5EF4}"/>
              </a:ext>
            </a:extLst>
          </p:cNvPr>
          <p:cNvSpPr txBox="1">
            <a:spLocks/>
          </p:cNvSpPr>
          <p:nvPr/>
        </p:nvSpPr>
        <p:spPr>
          <a:xfrm>
            <a:off x="433634" y="1012501"/>
            <a:ext cx="4915847" cy="515538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Als een ploeg scoort druk hiervoor op het knopje ‘+1’ 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Je ziet de puntenstand wijzigen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Bij het wijzigen van de service van kant druk je gewoon op ‘+1’ bij de andere ploeg en je ziet dat de rotatie gewoon </a:t>
            </a:r>
            <a:r>
              <a:rPr lang="nl-BE" sz="8000" dirty="0" err="1"/>
              <a:t>meevolgt</a:t>
            </a:r>
            <a:r>
              <a:rPr lang="nl-BE" sz="8000" dirty="0"/>
              <a:t>.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Opgepast druk niet op -1 bij een vergissing. In het midden staat een omkeerpijl die de laatste bewerking ongedaan maakt.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Tussen beide ploegen zie je het verloop van de wedstrijd voor de laatste 5 fases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nl-BE" sz="8000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nl-BE" sz="8000" dirty="0"/>
          </a:p>
          <a:p>
            <a:endParaRPr lang="nl-BE" sz="8000" dirty="0"/>
          </a:p>
          <a:p>
            <a:endParaRPr lang="nl-BE" sz="8000" dirty="0"/>
          </a:p>
          <a:p>
            <a:endParaRPr lang="nl-BE" sz="8000" dirty="0"/>
          </a:p>
          <a:p>
            <a:endParaRPr lang="nl-BE" dirty="0"/>
          </a:p>
          <a:p>
            <a:endParaRPr lang="nl-BE" dirty="0"/>
          </a:p>
          <a:p>
            <a:pPr marL="0" indent="0">
              <a:buNone/>
            </a:pPr>
            <a:r>
              <a:rPr lang="nl-BE" dirty="0"/>
              <a:t> </a:t>
            </a:r>
          </a:p>
          <a:p>
            <a:endParaRPr lang="nl-BE" u="sng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F34CBAAB-D7AD-42B6-BC44-CB43C2C46ECD}"/>
              </a:ext>
            </a:extLst>
          </p:cNvPr>
          <p:cNvSpPr txBox="1">
            <a:spLocks/>
          </p:cNvSpPr>
          <p:nvPr/>
        </p:nvSpPr>
        <p:spPr>
          <a:xfrm>
            <a:off x="433634" y="1657350"/>
            <a:ext cx="10058400" cy="4158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BE" dirty="0"/>
          </a:p>
          <a:p>
            <a:endParaRPr lang="nl-BE" dirty="0"/>
          </a:p>
          <a:p>
            <a:pPr marL="0" indent="0">
              <a:buNone/>
            </a:pPr>
            <a:r>
              <a:rPr lang="nl-BE" dirty="0"/>
              <a:t> </a:t>
            </a:r>
          </a:p>
          <a:p>
            <a:endParaRPr lang="nl-BE" u="sng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CDA85767-0267-4132-8155-03CF1F99DBE1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" t="3248"/>
          <a:stretch/>
        </p:blipFill>
        <p:spPr bwMode="auto">
          <a:xfrm>
            <a:off x="5667153" y="1416008"/>
            <a:ext cx="6050281" cy="43788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6224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6D4E61-F191-4A03-B867-B6D4E7180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220091"/>
            <a:ext cx="10058400" cy="768864"/>
          </a:xfrm>
        </p:spPr>
        <p:txBody>
          <a:bodyPr>
            <a:normAutofit fontScale="90000"/>
          </a:bodyPr>
          <a:lstStyle/>
          <a:p>
            <a:pPr algn="ctr"/>
            <a:r>
              <a:rPr lang="nl-BE" dirty="0"/>
              <a:t>SETVERLOOP: spelen van de libero’s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0548BB2-48CE-4B22-A1DF-DB46A195D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848" y="6272784"/>
            <a:ext cx="10699906" cy="365125"/>
          </a:xfrm>
        </p:spPr>
        <p:txBody>
          <a:bodyPr/>
          <a:lstStyle/>
          <a:p>
            <a:pPr algn="r"/>
            <a:fld id="{4FAB73BC-B049-4115-A692-8D63A059BFB8}" type="slidenum">
              <a:rPr lang="en-US" smtClean="0"/>
              <a:pPr algn="r"/>
              <a:t>25</a:t>
            </a:fld>
            <a:endParaRPr lang="en-US" dirty="0"/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54F0C67E-BEF5-4803-9899-8D8259303671}"/>
              </a:ext>
            </a:extLst>
          </p:cNvPr>
          <p:cNvSpPr txBox="1">
            <a:spLocks/>
          </p:cNvSpPr>
          <p:nvPr/>
        </p:nvSpPr>
        <p:spPr>
          <a:xfrm>
            <a:off x="859298" y="6277967"/>
            <a:ext cx="10473404" cy="400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Opleidingssessies volleyspike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1EEBDE6-4992-4E71-84C9-0360642F3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4472" y="6277967"/>
            <a:ext cx="1587064" cy="400406"/>
          </a:xfrm>
          <a:prstGeom prst="rect">
            <a:avLst/>
          </a:prstGeom>
        </p:spPr>
      </p:pic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686C26A7-B3D9-44F8-BEED-549AD98CD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0601" y="1230297"/>
            <a:ext cx="10058400" cy="3431403"/>
          </a:xfrm>
        </p:spPr>
        <p:txBody>
          <a:bodyPr>
            <a:normAutofit/>
          </a:bodyPr>
          <a:lstStyle/>
          <a:p>
            <a:endParaRPr lang="nl-BE" dirty="0"/>
          </a:p>
          <a:p>
            <a:endParaRPr lang="nl-BE" u="sng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9C2E5CA2-2415-4302-BAF1-F452FA2E5EF4}"/>
              </a:ext>
            </a:extLst>
          </p:cNvPr>
          <p:cNvSpPr txBox="1">
            <a:spLocks/>
          </p:cNvSpPr>
          <p:nvPr/>
        </p:nvSpPr>
        <p:spPr>
          <a:xfrm>
            <a:off x="433634" y="1012501"/>
            <a:ext cx="4915847" cy="515538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Als een libero op het veld komt, kan je dit aanduiden 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Je klikt op het shirtnummer van de libero die in het veld komt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Er verschijnt een scherm met kleuren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Je klikt op “</a:t>
            </a:r>
            <a:r>
              <a:rPr lang="nl-BE" sz="8000" dirty="0" err="1"/>
              <a:t>Player</a:t>
            </a:r>
            <a:r>
              <a:rPr lang="nl-BE" sz="8000" dirty="0"/>
              <a:t> </a:t>
            </a:r>
            <a:r>
              <a:rPr lang="nl-BE" sz="8000" dirty="0" err="1"/>
              <a:t>played</a:t>
            </a:r>
            <a:r>
              <a:rPr lang="nl-BE" sz="8000" dirty="0"/>
              <a:t>”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Daarna zie je op het scherm bij die libero een geel bolletje staan, dat blijft voor de volledige wedstrijd staan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nl-BE" sz="8000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nl-BE" sz="8000" dirty="0"/>
          </a:p>
          <a:p>
            <a:endParaRPr lang="nl-BE" sz="8000" dirty="0"/>
          </a:p>
          <a:p>
            <a:endParaRPr lang="nl-BE" sz="8000" dirty="0"/>
          </a:p>
          <a:p>
            <a:endParaRPr lang="nl-BE" sz="8000" dirty="0"/>
          </a:p>
          <a:p>
            <a:endParaRPr lang="nl-BE" dirty="0"/>
          </a:p>
          <a:p>
            <a:endParaRPr lang="nl-BE" dirty="0"/>
          </a:p>
          <a:p>
            <a:pPr marL="0" indent="0">
              <a:buNone/>
            </a:pPr>
            <a:r>
              <a:rPr lang="nl-BE" dirty="0"/>
              <a:t> </a:t>
            </a:r>
          </a:p>
          <a:p>
            <a:endParaRPr lang="nl-BE" u="sng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F34CBAAB-D7AD-42B6-BC44-CB43C2C46ECD}"/>
              </a:ext>
            </a:extLst>
          </p:cNvPr>
          <p:cNvSpPr txBox="1">
            <a:spLocks/>
          </p:cNvSpPr>
          <p:nvPr/>
        </p:nvSpPr>
        <p:spPr>
          <a:xfrm>
            <a:off x="433634" y="1657350"/>
            <a:ext cx="10058400" cy="4158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BE" dirty="0"/>
          </a:p>
          <a:p>
            <a:endParaRPr lang="nl-BE" dirty="0"/>
          </a:p>
          <a:p>
            <a:pPr marL="0" indent="0">
              <a:buNone/>
            </a:pPr>
            <a:r>
              <a:rPr lang="nl-BE" dirty="0"/>
              <a:t> </a:t>
            </a:r>
          </a:p>
          <a:p>
            <a:endParaRPr lang="nl-BE" u="sng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CDA85767-0267-4132-8155-03CF1F99DBE1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" t="3248"/>
          <a:stretch/>
        </p:blipFill>
        <p:spPr bwMode="auto">
          <a:xfrm>
            <a:off x="5667153" y="1416008"/>
            <a:ext cx="6050281" cy="43788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86129DB7-973D-4570-8C1B-6CFFD7B698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3380" y="1445401"/>
            <a:ext cx="5377138" cy="3913971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96CDF4B-997C-4B95-9C90-F9F6B9149B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1797" y="1430260"/>
            <a:ext cx="5456393" cy="392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850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6D4E61-F191-4A03-B867-B6D4E7180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220091"/>
            <a:ext cx="10058400" cy="768864"/>
          </a:xfrm>
        </p:spPr>
        <p:txBody>
          <a:bodyPr>
            <a:normAutofit fontScale="90000"/>
          </a:bodyPr>
          <a:lstStyle/>
          <a:p>
            <a:pPr algn="ctr"/>
            <a:r>
              <a:rPr lang="nl-BE" dirty="0"/>
              <a:t>SETVERLOOP TIME OUT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0548BB2-48CE-4B22-A1DF-DB46A195D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848" y="6272784"/>
            <a:ext cx="10699906" cy="365125"/>
          </a:xfrm>
        </p:spPr>
        <p:txBody>
          <a:bodyPr/>
          <a:lstStyle/>
          <a:p>
            <a:pPr algn="r"/>
            <a:fld id="{4FAB73BC-B049-4115-A692-8D63A059BFB8}" type="slidenum">
              <a:rPr lang="en-US" smtClean="0"/>
              <a:pPr algn="r"/>
              <a:t>26</a:t>
            </a:fld>
            <a:endParaRPr lang="en-US" dirty="0"/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54F0C67E-BEF5-4803-9899-8D8259303671}"/>
              </a:ext>
            </a:extLst>
          </p:cNvPr>
          <p:cNvSpPr txBox="1">
            <a:spLocks/>
          </p:cNvSpPr>
          <p:nvPr/>
        </p:nvSpPr>
        <p:spPr>
          <a:xfrm>
            <a:off x="859298" y="6277967"/>
            <a:ext cx="10473404" cy="400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Opleidingssessies volleyspike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1EEBDE6-4992-4E71-84C9-0360642F3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4472" y="6277967"/>
            <a:ext cx="1587064" cy="400406"/>
          </a:xfrm>
          <a:prstGeom prst="rect">
            <a:avLst/>
          </a:prstGeom>
        </p:spPr>
      </p:pic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686C26A7-B3D9-44F8-BEED-549AD98CD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0601" y="1230297"/>
            <a:ext cx="10058400" cy="3431403"/>
          </a:xfrm>
        </p:spPr>
        <p:txBody>
          <a:bodyPr>
            <a:normAutofit/>
          </a:bodyPr>
          <a:lstStyle/>
          <a:p>
            <a:endParaRPr lang="nl-BE" dirty="0"/>
          </a:p>
          <a:p>
            <a:endParaRPr lang="nl-BE" u="sng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9C2E5CA2-2415-4302-BAF1-F452FA2E5EF4}"/>
              </a:ext>
            </a:extLst>
          </p:cNvPr>
          <p:cNvSpPr txBox="1">
            <a:spLocks/>
          </p:cNvSpPr>
          <p:nvPr/>
        </p:nvSpPr>
        <p:spPr>
          <a:xfrm>
            <a:off x="433634" y="1012501"/>
            <a:ext cx="4915847" cy="515538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Aanvraag time out ploeg: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Klik hiervoor op het klokje boven het aanvragende team.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Je ziet bij het team de 1 verschijnen en de klok loopt.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De klok kan steeds onderbroken worden door op OK te klikken.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nl-BE" sz="8000" dirty="0"/>
          </a:p>
          <a:p>
            <a:endParaRPr lang="nl-BE" sz="8000" dirty="0"/>
          </a:p>
          <a:p>
            <a:endParaRPr lang="nl-BE" sz="8000" dirty="0"/>
          </a:p>
          <a:p>
            <a:endParaRPr lang="nl-BE" sz="8000" dirty="0"/>
          </a:p>
          <a:p>
            <a:endParaRPr lang="nl-BE" dirty="0"/>
          </a:p>
          <a:p>
            <a:endParaRPr lang="nl-BE" dirty="0"/>
          </a:p>
          <a:p>
            <a:pPr marL="0" indent="0">
              <a:buNone/>
            </a:pPr>
            <a:r>
              <a:rPr lang="nl-BE" dirty="0"/>
              <a:t> </a:t>
            </a:r>
          </a:p>
          <a:p>
            <a:endParaRPr lang="nl-BE" u="sng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F34CBAAB-D7AD-42B6-BC44-CB43C2C46ECD}"/>
              </a:ext>
            </a:extLst>
          </p:cNvPr>
          <p:cNvSpPr txBox="1">
            <a:spLocks/>
          </p:cNvSpPr>
          <p:nvPr/>
        </p:nvSpPr>
        <p:spPr>
          <a:xfrm>
            <a:off x="433634" y="1657350"/>
            <a:ext cx="10058400" cy="4158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BE" dirty="0"/>
          </a:p>
          <a:p>
            <a:endParaRPr lang="nl-BE" dirty="0"/>
          </a:p>
          <a:p>
            <a:pPr marL="0" indent="0">
              <a:buNone/>
            </a:pPr>
            <a:r>
              <a:rPr lang="nl-BE" dirty="0"/>
              <a:t> </a:t>
            </a:r>
          </a:p>
          <a:p>
            <a:endParaRPr lang="nl-BE" u="sng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F0AE44E4-951C-4478-82D3-4FC2D479A330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" t="3073"/>
          <a:stretch/>
        </p:blipFill>
        <p:spPr bwMode="auto">
          <a:xfrm>
            <a:off x="5361418" y="1093853"/>
            <a:ext cx="6130925" cy="45059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69024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6D4E61-F191-4A03-B867-B6D4E7180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220091"/>
            <a:ext cx="10058400" cy="768864"/>
          </a:xfrm>
        </p:spPr>
        <p:txBody>
          <a:bodyPr>
            <a:normAutofit fontScale="90000"/>
          </a:bodyPr>
          <a:lstStyle/>
          <a:p>
            <a:pPr algn="ctr"/>
            <a:r>
              <a:rPr lang="nl-BE" dirty="0"/>
              <a:t>EINDE SET 1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0548BB2-48CE-4B22-A1DF-DB46A195D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848" y="6272784"/>
            <a:ext cx="10699906" cy="365125"/>
          </a:xfrm>
        </p:spPr>
        <p:txBody>
          <a:bodyPr/>
          <a:lstStyle/>
          <a:p>
            <a:pPr algn="r"/>
            <a:fld id="{4FAB73BC-B049-4115-A692-8D63A059BFB8}" type="slidenum">
              <a:rPr lang="en-US" smtClean="0"/>
              <a:pPr algn="r"/>
              <a:t>27</a:t>
            </a:fld>
            <a:endParaRPr lang="en-US" dirty="0"/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54F0C67E-BEF5-4803-9899-8D8259303671}"/>
              </a:ext>
            </a:extLst>
          </p:cNvPr>
          <p:cNvSpPr txBox="1">
            <a:spLocks/>
          </p:cNvSpPr>
          <p:nvPr/>
        </p:nvSpPr>
        <p:spPr>
          <a:xfrm>
            <a:off x="859298" y="6277967"/>
            <a:ext cx="10473404" cy="400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Opleidingssessies volleyspike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1EEBDE6-4992-4E71-84C9-0360642F3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4472" y="6277967"/>
            <a:ext cx="1587064" cy="400406"/>
          </a:xfrm>
          <a:prstGeom prst="rect">
            <a:avLst/>
          </a:prstGeom>
        </p:spPr>
      </p:pic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686C26A7-B3D9-44F8-BEED-549AD98CD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0601" y="1230297"/>
            <a:ext cx="10058400" cy="3431403"/>
          </a:xfrm>
        </p:spPr>
        <p:txBody>
          <a:bodyPr>
            <a:normAutofit/>
          </a:bodyPr>
          <a:lstStyle/>
          <a:p>
            <a:endParaRPr lang="nl-BE" dirty="0"/>
          </a:p>
          <a:p>
            <a:endParaRPr lang="nl-BE" u="sng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9C2E5CA2-2415-4302-BAF1-F452FA2E5EF4}"/>
              </a:ext>
            </a:extLst>
          </p:cNvPr>
          <p:cNvSpPr txBox="1">
            <a:spLocks/>
          </p:cNvSpPr>
          <p:nvPr/>
        </p:nvSpPr>
        <p:spPr>
          <a:xfrm>
            <a:off x="433634" y="1012501"/>
            <a:ext cx="4915847" cy="515538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Bij het einde van de set – hetzij een ploeg 25 heeft of wint met 2 punten verschil zie je het volgende venster.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Na het drukken op OK zie je het </a:t>
            </a:r>
            <a:r>
              <a:rPr lang="nl-BE" sz="8000" dirty="0" err="1"/>
              <a:t>result</a:t>
            </a:r>
            <a:r>
              <a:rPr lang="nl-BE" sz="8000" dirty="0"/>
              <a:t> venster zoals op een klassiek wedstrijdblad.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Druk op OK dan kom je terug in het beginvenster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Je bent nu klaar om set 2 te starten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nl-BE" sz="8000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nl-BE" sz="8000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nl-BE" sz="8000" dirty="0"/>
          </a:p>
          <a:p>
            <a:endParaRPr lang="nl-BE" sz="8000" dirty="0"/>
          </a:p>
          <a:p>
            <a:endParaRPr lang="nl-BE" sz="8000" dirty="0"/>
          </a:p>
          <a:p>
            <a:endParaRPr lang="nl-BE" sz="8000" dirty="0"/>
          </a:p>
          <a:p>
            <a:endParaRPr lang="nl-BE" dirty="0"/>
          </a:p>
          <a:p>
            <a:endParaRPr lang="nl-BE" dirty="0"/>
          </a:p>
          <a:p>
            <a:pPr marL="0" indent="0">
              <a:buNone/>
            </a:pPr>
            <a:r>
              <a:rPr lang="nl-BE" dirty="0"/>
              <a:t> </a:t>
            </a:r>
          </a:p>
          <a:p>
            <a:endParaRPr lang="nl-BE" u="sng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F34CBAAB-D7AD-42B6-BC44-CB43C2C46ECD}"/>
              </a:ext>
            </a:extLst>
          </p:cNvPr>
          <p:cNvSpPr txBox="1">
            <a:spLocks/>
          </p:cNvSpPr>
          <p:nvPr/>
        </p:nvSpPr>
        <p:spPr>
          <a:xfrm>
            <a:off x="433634" y="1657350"/>
            <a:ext cx="10058400" cy="4158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BE" dirty="0"/>
          </a:p>
          <a:p>
            <a:endParaRPr lang="nl-BE" dirty="0"/>
          </a:p>
          <a:p>
            <a:pPr marL="0" indent="0">
              <a:buNone/>
            </a:pPr>
            <a:r>
              <a:rPr lang="nl-BE" dirty="0"/>
              <a:t> </a:t>
            </a:r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943E1C6B-610A-451F-BE03-6F59451632AF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" t="4014" r="7122" b="29099"/>
          <a:stretch/>
        </p:blipFill>
        <p:spPr bwMode="auto">
          <a:xfrm>
            <a:off x="5462834" y="1093853"/>
            <a:ext cx="6134100" cy="33331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264533A9-00B1-4DC6-A9BC-5A314086B977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" t="4204"/>
          <a:stretch/>
        </p:blipFill>
        <p:spPr bwMode="auto">
          <a:xfrm>
            <a:off x="5462834" y="1202910"/>
            <a:ext cx="6635750" cy="47745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42A28871-C489-4D1B-93BA-38E97BD5A57D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" t="4204" b="10765"/>
          <a:stretch/>
        </p:blipFill>
        <p:spPr bwMode="auto">
          <a:xfrm>
            <a:off x="5462834" y="1242901"/>
            <a:ext cx="6579235" cy="42386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45356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6D4E61-F191-4A03-B867-B6D4E7180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220091"/>
            <a:ext cx="10058400" cy="768864"/>
          </a:xfrm>
        </p:spPr>
        <p:txBody>
          <a:bodyPr>
            <a:normAutofit fontScale="90000"/>
          </a:bodyPr>
          <a:lstStyle/>
          <a:p>
            <a:pPr algn="ctr"/>
            <a:r>
              <a:rPr lang="nl-BE" dirty="0"/>
              <a:t>AANVANG SET2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0548BB2-48CE-4B22-A1DF-DB46A195D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848" y="6272784"/>
            <a:ext cx="10699906" cy="365125"/>
          </a:xfrm>
        </p:spPr>
        <p:txBody>
          <a:bodyPr/>
          <a:lstStyle/>
          <a:p>
            <a:pPr algn="r"/>
            <a:fld id="{4FAB73BC-B049-4115-A692-8D63A059BFB8}" type="slidenum">
              <a:rPr lang="en-US" smtClean="0"/>
              <a:pPr algn="r"/>
              <a:t>28</a:t>
            </a:fld>
            <a:endParaRPr lang="en-US" dirty="0"/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54F0C67E-BEF5-4803-9899-8D8259303671}"/>
              </a:ext>
            </a:extLst>
          </p:cNvPr>
          <p:cNvSpPr txBox="1">
            <a:spLocks/>
          </p:cNvSpPr>
          <p:nvPr/>
        </p:nvSpPr>
        <p:spPr>
          <a:xfrm>
            <a:off x="859298" y="6277967"/>
            <a:ext cx="10473404" cy="400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Opleidingssessies volleyspike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1EEBDE6-4992-4E71-84C9-0360642F3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4472" y="6277967"/>
            <a:ext cx="1587064" cy="400406"/>
          </a:xfrm>
          <a:prstGeom prst="rect">
            <a:avLst/>
          </a:prstGeom>
        </p:spPr>
      </p:pic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686C26A7-B3D9-44F8-BEED-549AD98CD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0601" y="1230297"/>
            <a:ext cx="10058400" cy="3431403"/>
          </a:xfrm>
        </p:spPr>
        <p:txBody>
          <a:bodyPr>
            <a:normAutofit/>
          </a:bodyPr>
          <a:lstStyle/>
          <a:p>
            <a:endParaRPr lang="nl-BE" dirty="0"/>
          </a:p>
          <a:p>
            <a:endParaRPr lang="nl-BE" u="sng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9C2E5CA2-2415-4302-BAF1-F452FA2E5EF4}"/>
              </a:ext>
            </a:extLst>
          </p:cNvPr>
          <p:cNvSpPr txBox="1">
            <a:spLocks/>
          </p:cNvSpPr>
          <p:nvPr/>
        </p:nvSpPr>
        <p:spPr>
          <a:xfrm>
            <a:off x="433634" y="975243"/>
            <a:ext cx="4915847" cy="4158988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Wanneer ment in de hoofdmenu start set 2 kiest dan krijgt men volgend venster.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De opstelling is ingevuld zoals de voorgaande set.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Indien de opstelling gelijk is gewoon op OK drukken.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Indien de opstelling 1 of meerdere posities doordraait of terugkeert  gebruik de blauwe pijlen.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Indien je het niet zeker ben kan je op </a:t>
            </a:r>
            <a:r>
              <a:rPr lang="nl-BE" sz="8000" dirty="0" err="1"/>
              <a:t>clear</a:t>
            </a:r>
            <a:r>
              <a:rPr lang="nl-BE" sz="8000" dirty="0"/>
              <a:t> drukken en terug opnieuw ingeven.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Gemakkelijkste manier is </a:t>
            </a:r>
            <a:r>
              <a:rPr lang="nl-BE" sz="8000" dirty="0" err="1"/>
              <a:t>quick</a:t>
            </a:r>
            <a:r>
              <a:rPr lang="nl-BE" sz="8000" dirty="0"/>
              <a:t> </a:t>
            </a:r>
            <a:r>
              <a:rPr lang="nl-BE" sz="8000" dirty="0" err="1"/>
              <a:t>pick</a:t>
            </a:r>
            <a:r>
              <a:rPr lang="nl-BE" sz="8000" dirty="0"/>
              <a:t> 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Zo doe je dit voor beide ploegen en klikt daarna nogmaals op </a:t>
            </a:r>
            <a:r>
              <a:rPr lang="nl-BE" sz="8000" dirty="0" err="1"/>
              <a:t>confirm</a:t>
            </a:r>
            <a:r>
              <a:rPr lang="nl-BE" sz="8000" dirty="0"/>
              <a:t>.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nl-BE" sz="8000" dirty="0"/>
          </a:p>
          <a:p>
            <a:endParaRPr lang="nl-BE" sz="8000" dirty="0"/>
          </a:p>
          <a:p>
            <a:endParaRPr lang="nl-BE" sz="8000" dirty="0"/>
          </a:p>
          <a:p>
            <a:endParaRPr lang="nl-BE" sz="8000" dirty="0"/>
          </a:p>
          <a:p>
            <a:endParaRPr lang="nl-BE" dirty="0"/>
          </a:p>
          <a:p>
            <a:endParaRPr lang="nl-BE" dirty="0"/>
          </a:p>
          <a:p>
            <a:pPr marL="0" indent="0">
              <a:buNone/>
            </a:pPr>
            <a:r>
              <a:rPr lang="nl-BE" dirty="0"/>
              <a:t> </a:t>
            </a:r>
          </a:p>
          <a:p>
            <a:endParaRPr lang="nl-BE" u="sng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F34CBAAB-D7AD-42B6-BC44-CB43C2C46ECD}"/>
              </a:ext>
            </a:extLst>
          </p:cNvPr>
          <p:cNvSpPr txBox="1">
            <a:spLocks/>
          </p:cNvSpPr>
          <p:nvPr/>
        </p:nvSpPr>
        <p:spPr>
          <a:xfrm>
            <a:off x="433634" y="1657350"/>
            <a:ext cx="10058400" cy="4158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BE" dirty="0"/>
          </a:p>
          <a:p>
            <a:endParaRPr lang="nl-BE" dirty="0"/>
          </a:p>
          <a:p>
            <a:pPr marL="0" indent="0">
              <a:buNone/>
            </a:pPr>
            <a:r>
              <a:rPr lang="nl-BE" dirty="0"/>
              <a:t> </a:t>
            </a:r>
          </a:p>
          <a:p>
            <a:endParaRPr lang="nl-BE" u="sng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E6CDD824-59F1-4B01-A3F4-15CB68B2112E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" t="3440" b="18980"/>
          <a:stretch/>
        </p:blipFill>
        <p:spPr bwMode="auto">
          <a:xfrm>
            <a:off x="5264718" y="1195721"/>
            <a:ext cx="6617335" cy="38671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59631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6D4E61-F191-4A03-B867-B6D4E7180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220091"/>
            <a:ext cx="10058400" cy="768864"/>
          </a:xfrm>
        </p:spPr>
        <p:txBody>
          <a:bodyPr>
            <a:normAutofit fontScale="90000"/>
          </a:bodyPr>
          <a:lstStyle/>
          <a:p>
            <a:pPr algn="ctr"/>
            <a:r>
              <a:rPr lang="nl-BE" dirty="0"/>
              <a:t>SETVERLOOP: SPELERSWISSEL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0548BB2-48CE-4B22-A1DF-DB46A195D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848" y="6272784"/>
            <a:ext cx="10699906" cy="365125"/>
          </a:xfrm>
        </p:spPr>
        <p:txBody>
          <a:bodyPr/>
          <a:lstStyle/>
          <a:p>
            <a:pPr algn="r"/>
            <a:fld id="{4FAB73BC-B049-4115-A692-8D63A059BFB8}" type="slidenum">
              <a:rPr lang="en-US" smtClean="0"/>
              <a:pPr algn="r"/>
              <a:t>29</a:t>
            </a:fld>
            <a:endParaRPr lang="en-US" dirty="0"/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54F0C67E-BEF5-4803-9899-8D8259303671}"/>
              </a:ext>
            </a:extLst>
          </p:cNvPr>
          <p:cNvSpPr txBox="1">
            <a:spLocks/>
          </p:cNvSpPr>
          <p:nvPr/>
        </p:nvSpPr>
        <p:spPr>
          <a:xfrm>
            <a:off x="859298" y="6277967"/>
            <a:ext cx="10473404" cy="400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Opleidingssessies volleyspike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1EEBDE6-4992-4E71-84C9-0360642F3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4472" y="6277967"/>
            <a:ext cx="1587064" cy="400406"/>
          </a:xfrm>
          <a:prstGeom prst="rect">
            <a:avLst/>
          </a:prstGeom>
        </p:spPr>
      </p:pic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686C26A7-B3D9-44F8-BEED-549AD98CD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0601" y="1230297"/>
            <a:ext cx="10058400" cy="3431403"/>
          </a:xfrm>
        </p:spPr>
        <p:txBody>
          <a:bodyPr>
            <a:normAutofit/>
          </a:bodyPr>
          <a:lstStyle/>
          <a:p>
            <a:endParaRPr lang="nl-BE" dirty="0"/>
          </a:p>
          <a:p>
            <a:endParaRPr lang="nl-BE" u="sng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9C2E5CA2-2415-4302-BAF1-F452FA2E5EF4}"/>
              </a:ext>
            </a:extLst>
          </p:cNvPr>
          <p:cNvSpPr txBox="1">
            <a:spLocks/>
          </p:cNvSpPr>
          <p:nvPr/>
        </p:nvSpPr>
        <p:spPr>
          <a:xfrm>
            <a:off x="433634" y="1012501"/>
            <a:ext cx="4915847" cy="515538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Punten geven en time outs kennen we.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Wisselen van spelers door een speler te selecteren klik op het nummer </a:t>
            </a:r>
            <a:r>
              <a:rPr lang="nl-BE" sz="8000" dirty="0" err="1"/>
              <a:t>vb</a:t>
            </a:r>
            <a:r>
              <a:rPr lang="nl-BE" sz="8000" dirty="0"/>
              <a:t> 5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Je krijgt het volgende venster te zien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Om te vervangen klik je op PLAYER SUBSTITUTION (groen)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Daarna wordt een lijst met de beschikbare spelers weergegeven.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We kiezen voor 7, klik op 7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Dan kom je terug in het overzicht en je ziet de aangegeven vervanging 7 op het terrein en 5 op de bank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nl-BE" sz="8000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nl-BE" sz="8000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nl-BE" sz="8000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nl-BE" sz="8000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nl-BE" sz="8000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nl-BE" sz="8000" dirty="0"/>
          </a:p>
          <a:p>
            <a:endParaRPr lang="nl-BE" sz="8000" dirty="0"/>
          </a:p>
          <a:p>
            <a:endParaRPr lang="nl-BE" sz="8000" dirty="0"/>
          </a:p>
          <a:p>
            <a:endParaRPr lang="nl-BE" sz="8000" dirty="0"/>
          </a:p>
          <a:p>
            <a:endParaRPr lang="nl-BE" dirty="0"/>
          </a:p>
          <a:p>
            <a:endParaRPr lang="nl-BE" dirty="0"/>
          </a:p>
          <a:p>
            <a:pPr marL="0" indent="0">
              <a:buNone/>
            </a:pPr>
            <a:r>
              <a:rPr lang="nl-BE" dirty="0"/>
              <a:t> </a:t>
            </a:r>
          </a:p>
          <a:p>
            <a:endParaRPr lang="nl-BE" u="sng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F34CBAAB-D7AD-42B6-BC44-CB43C2C46ECD}"/>
              </a:ext>
            </a:extLst>
          </p:cNvPr>
          <p:cNvSpPr txBox="1">
            <a:spLocks/>
          </p:cNvSpPr>
          <p:nvPr/>
        </p:nvSpPr>
        <p:spPr>
          <a:xfrm>
            <a:off x="433634" y="1657350"/>
            <a:ext cx="10058400" cy="4158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BE" dirty="0"/>
          </a:p>
          <a:p>
            <a:endParaRPr lang="nl-BE" dirty="0"/>
          </a:p>
          <a:p>
            <a:pPr marL="0" indent="0">
              <a:buNone/>
            </a:pPr>
            <a:r>
              <a:rPr lang="nl-BE" dirty="0"/>
              <a:t> </a:t>
            </a:r>
          </a:p>
          <a:p>
            <a:endParaRPr lang="nl-BE" u="sng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6D973F62-1493-43E5-A7B2-80B928769F69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" t="4587" r="1"/>
          <a:stretch/>
        </p:blipFill>
        <p:spPr bwMode="auto">
          <a:xfrm>
            <a:off x="5241928" y="1093853"/>
            <a:ext cx="6607175" cy="47555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3FE5E8E3-3C16-4632-A0D0-0AD68C0A3FAF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9"/>
          <a:stretch/>
        </p:blipFill>
        <p:spPr bwMode="auto">
          <a:xfrm>
            <a:off x="5384399" y="1080115"/>
            <a:ext cx="6645910" cy="48133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5956D9C4-FE9D-4BEE-AAB7-7EF3FD7260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9458" y="1080116"/>
            <a:ext cx="7099117" cy="517371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C1DF1E7-742A-4EA9-99EA-B75FFDA32E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4399" y="1150173"/>
            <a:ext cx="6596444" cy="480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172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6D4E61-F191-4A03-B867-B6D4E7180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61433"/>
            <a:ext cx="10058400" cy="768864"/>
          </a:xfrm>
        </p:spPr>
        <p:txBody>
          <a:bodyPr>
            <a:normAutofit fontScale="90000"/>
          </a:bodyPr>
          <a:lstStyle/>
          <a:p>
            <a:pPr algn="ctr"/>
            <a:r>
              <a:rPr lang="nl-BE" dirty="0"/>
              <a:t>AANMAKEN VAN LOGIN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0548BB2-48CE-4B22-A1DF-DB46A195D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848" y="6272784"/>
            <a:ext cx="10699906" cy="365125"/>
          </a:xfrm>
        </p:spPr>
        <p:txBody>
          <a:bodyPr/>
          <a:lstStyle/>
          <a:p>
            <a:pPr algn="r"/>
            <a:fld id="{4FAB73BC-B049-4115-A692-8D63A059BFB8}" type="slidenum">
              <a:rPr lang="en-US" smtClean="0"/>
              <a:pPr algn="r"/>
              <a:t>3</a:t>
            </a:fld>
            <a:endParaRPr lang="en-US" dirty="0"/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54F0C67E-BEF5-4803-9899-8D8259303671}"/>
              </a:ext>
            </a:extLst>
          </p:cNvPr>
          <p:cNvSpPr txBox="1">
            <a:spLocks/>
          </p:cNvSpPr>
          <p:nvPr/>
        </p:nvSpPr>
        <p:spPr>
          <a:xfrm>
            <a:off x="859298" y="6277967"/>
            <a:ext cx="10473404" cy="400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Opleidingssessies volleyspike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1EEBDE6-4992-4E71-84C9-0360642F3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4472" y="6277967"/>
            <a:ext cx="1587064" cy="400406"/>
          </a:xfrm>
          <a:prstGeom prst="rect">
            <a:avLst/>
          </a:prstGeom>
        </p:spPr>
      </p:pic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686C26A7-B3D9-44F8-BEED-549AD98CD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0601" y="1230297"/>
            <a:ext cx="10058400" cy="3431403"/>
          </a:xfrm>
        </p:spPr>
        <p:txBody>
          <a:bodyPr>
            <a:normAutofit/>
          </a:bodyPr>
          <a:lstStyle/>
          <a:p>
            <a:r>
              <a:rPr lang="nl-BE" dirty="0"/>
              <a:t>We surfen naar volleyadmin2 en loggen in met onze clublogin.</a:t>
            </a:r>
          </a:p>
          <a:p>
            <a:r>
              <a:rPr lang="nl-BE" dirty="0"/>
              <a:t>Dit gebeurt door clubsecretaris en of clubvoorzitter</a:t>
            </a:r>
          </a:p>
          <a:p>
            <a:r>
              <a:rPr lang="nl-BE" dirty="0"/>
              <a:t>Na de login zien we volgend venster</a:t>
            </a:r>
          </a:p>
          <a:p>
            <a:endParaRPr lang="nl-BE" u="sng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07E09F1B-5373-485B-AB71-150987A8E574}"/>
              </a:ext>
            </a:extLst>
          </p:cNvPr>
          <p:cNvPicPr/>
          <p:nvPr/>
        </p:nvPicPr>
        <p:blipFill rotWithShape="1">
          <a:blip r:embed="rId3"/>
          <a:srcRect l="14219" t="10582" r="2447" b="2410"/>
          <a:stretch/>
        </p:blipFill>
        <p:spPr bwMode="auto">
          <a:xfrm>
            <a:off x="1810139" y="2539659"/>
            <a:ext cx="7427167" cy="34314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1542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6D4E61-F191-4A03-B867-B6D4E7180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220091"/>
            <a:ext cx="10058400" cy="768864"/>
          </a:xfrm>
        </p:spPr>
        <p:txBody>
          <a:bodyPr>
            <a:normAutofit fontScale="90000"/>
          </a:bodyPr>
          <a:lstStyle/>
          <a:p>
            <a:pPr algn="ctr"/>
            <a:r>
              <a:rPr lang="nl-BE" dirty="0"/>
              <a:t>SETVERLOOP: SPELERSWISSEL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0548BB2-48CE-4B22-A1DF-DB46A195D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848" y="6272784"/>
            <a:ext cx="10699906" cy="365125"/>
          </a:xfrm>
        </p:spPr>
        <p:txBody>
          <a:bodyPr/>
          <a:lstStyle/>
          <a:p>
            <a:pPr algn="r"/>
            <a:fld id="{4FAB73BC-B049-4115-A692-8D63A059BFB8}" type="slidenum">
              <a:rPr lang="en-US" smtClean="0"/>
              <a:pPr algn="r"/>
              <a:t>30</a:t>
            </a:fld>
            <a:endParaRPr lang="en-US" dirty="0"/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54F0C67E-BEF5-4803-9899-8D8259303671}"/>
              </a:ext>
            </a:extLst>
          </p:cNvPr>
          <p:cNvSpPr txBox="1">
            <a:spLocks/>
          </p:cNvSpPr>
          <p:nvPr/>
        </p:nvSpPr>
        <p:spPr>
          <a:xfrm>
            <a:off x="859298" y="6277967"/>
            <a:ext cx="10473404" cy="400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Opleidingssessies volleyspike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1EEBDE6-4992-4E71-84C9-0360642F3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4472" y="6277967"/>
            <a:ext cx="1587064" cy="400406"/>
          </a:xfrm>
          <a:prstGeom prst="rect">
            <a:avLst/>
          </a:prstGeom>
        </p:spPr>
      </p:pic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686C26A7-B3D9-44F8-BEED-549AD98CD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0601" y="1230297"/>
            <a:ext cx="10058400" cy="3431403"/>
          </a:xfrm>
        </p:spPr>
        <p:txBody>
          <a:bodyPr>
            <a:normAutofit/>
          </a:bodyPr>
          <a:lstStyle/>
          <a:p>
            <a:endParaRPr lang="nl-BE" dirty="0"/>
          </a:p>
          <a:p>
            <a:endParaRPr lang="nl-BE" u="sng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9C2E5CA2-2415-4302-BAF1-F452FA2E5EF4}"/>
              </a:ext>
            </a:extLst>
          </p:cNvPr>
          <p:cNvSpPr txBox="1">
            <a:spLocks/>
          </p:cNvSpPr>
          <p:nvPr/>
        </p:nvSpPr>
        <p:spPr>
          <a:xfrm>
            <a:off x="433634" y="1012501"/>
            <a:ext cx="4915847" cy="515538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Wanneer we nu de omgekeerde wissel willen uitvoeren klikken we op 7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Kies </a:t>
            </a:r>
            <a:r>
              <a:rPr lang="nl-BE" sz="8000" dirty="0" err="1"/>
              <a:t>Player</a:t>
            </a:r>
            <a:r>
              <a:rPr lang="nl-BE" sz="8000" dirty="0"/>
              <a:t> </a:t>
            </a:r>
            <a:r>
              <a:rPr lang="nl-BE" sz="8000" dirty="0" err="1"/>
              <a:t>substitution</a:t>
            </a:r>
            <a:r>
              <a:rPr lang="nl-BE" sz="8000" dirty="0"/>
              <a:t> in groen.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Onmiddellijk zie je de omgekeerde wissel verschijnen.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Het volgende wordt dan weergegeven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7 kan dus niet meer reglementair gewisseld worden in deze set.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Doe nu een spelerswissel voor </a:t>
            </a:r>
            <a:r>
              <a:rPr lang="nl-BE" sz="8000" dirty="0" err="1"/>
              <a:t>nr</a:t>
            </a:r>
            <a:r>
              <a:rPr lang="nl-BE" sz="8000" dirty="0"/>
              <a:t> 3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Dan zie je dat een wissel voor </a:t>
            </a:r>
            <a:r>
              <a:rPr lang="nl-BE" sz="8000" dirty="0" err="1"/>
              <a:t>nr</a:t>
            </a:r>
            <a:r>
              <a:rPr lang="nl-BE" sz="8000" dirty="0"/>
              <a:t> 7 niet mogelijk is.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Werk deze set af tot het einde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nl-BE" sz="8000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nl-BE" sz="8000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nl-BE" sz="8000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nl-BE" sz="8000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nl-BE" sz="8000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nl-BE" sz="8000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nl-BE" sz="8000" dirty="0"/>
          </a:p>
          <a:p>
            <a:endParaRPr lang="nl-BE" sz="8000" dirty="0"/>
          </a:p>
          <a:p>
            <a:endParaRPr lang="nl-BE" sz="8000" dirty="0"/>
          </a:p>
          <a:p>
            <a:endParaRPr lang="nl-BE" sz="8000" dirty="0"/>
          </a:p>
          <a:p>
            <a:endParaRPr lang="nl-BE" dirty="0"/>
          </a:p>
          <a:p>
            <a:endParaRPr lang="nl-BE" dirty="0"/>
          </a:p>
          <a:p>
            <a:pPr marL="0" indent="0">
              <a:buNone/>
            </a:pPr>
            <a:r>
              <a:rPr lang="nl-BE" dirty="0"/>
              <a:t> </a:t>
            </a:r>
          </a:p>
          <a:p>
            <a:endParaRPr lang="nl-BE" u="sng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F34CBAAB-D7AD-42B6-BC44-CB43C2C46ECD}"/>
              </a:ext>
            </a:extLst>
          </p:cNvPr>
          <p:cNvSpPr txBox="1">
            <a:spLocks/>
          </p:cNvSpPr>
          <p:nvPr/>
        </p:nvSpPr>
        <p:spPr>
          <a:xfrm>
            <a:off x="433634" y="1657350"/>
            <a:ext cx="10058400" cy="4158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BE" dirty="0"/>
          </a:p>
          <a:p>
            <a:endParaRPr lang="nl-BE" dirty="0"/>
          </a:p>
          <a:p>
            <a:pPr marL="0" indent="0">
              <a:buNone/>
            </a:pPr>
            <a:r>
              <a:rPr lang="nl-BE" dirty="0"/>
              <a:t> </a:t>
            </a:r>
          </a:p>
          <a:p>
            <a:endParaRPr lang="nl-BE" u="sng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569B95FF-ED25-4996-9127-5BD462A3EB0C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" t="4014" r="-478" b="13617"/>
          <a:stretch/>
        </p:blipFill>
        <p:spPr bwMode="auto">
          <a:xfrm>
            <a:off x="5349481" y="1240112"/>
            <a:ext cx="6638925" cy="41052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A863677C-73CF-45CC-9248-FED1DF3DEB2C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" t="4014" r="-190" b="12471"/>
          <a:stretch/>
        </p:blipFill>
        <p:spPr bwMode="auto">
          <a:xfrm>
            <a:off x="5349480" y="1369717"/>
            <a:ext cx="6638925" cy="45617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CC41A22C-9CEE-49C1-ABD9-D09AA8E66170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" t="3631" r="-1"/>
          <a:stretch/>
        </p:blipFill>
        <p:spPr bwMode="auto">
          <a:xfrm>
            <a:off x="5349479" y="1364746"/>
            <a:ext cx="6578600" cy="48031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97366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6D4E61-F191-4A03-B867-B6D4E7180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220091"/>
            <a:ext cx="10058400" cy="768864"/>
          </a:xfrm>
        </p:spPr>
        <p:txBody>
          <a:bodyPr>
            <a:normAutofit fontScale="90000"/>
          </a:bodyPr>
          <a:lstStyle/>
          <a:p>
            <a:pPr algn="ctr"/>
            <a:r>
              <a:rPr lang="nl-BE" dirty="0"/>
              <a:t>SETVERLOOP SANCTIES - SPELVERTRAGING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0548BB2-48CE-4B22-A1DF-DB46A195D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848" y="6272784"/>
            <a:ext cx="10699906" cy="365125"/>
          </a:xfrm>
        </p:spPr>
        <p:txBody>
          <a:bodyPr/>
          <a:lstStyle/>
          <a:p>
            <a:pPr algn="r"/>
            <a:fld id="{4FAB73BC-B049-4115-A692-8D63A059BFB8}" type="slidenum">
              <a:rPr lang="en-US" smtClean="0"/>
              <a:pPr algn="r"/>
              <a:t>31</a:t>
            </a:fld>
            <a:endParaRPr lang="en-US" dirty="0"/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54F0C67E-BEF5-4803-9899-8D8259303671}"/>
              </a:ext>
            </a:extLst>
          </p:cNvPr>
          <p:cNvSpPr txBox="1">
            <a:spLocks/>
          </p:cNvSpPr>
          <p:nvPr/>
        </p:nvSpPr>
        <p:spPr>
          <a:xfrm>
            <a:off x="859298" y="6277967"/>
            <a:ext cx="10473404" cy="400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Opleidingssessies volleyspike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1EEBDE6-4992-4E71-84C9-0360642F3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4472" y="6277967"/>
            <a:ext cx="1587064" cy="400406"/>
          </a:xfrm>
          <a:prstGeom prst="rect">
            <a:avLst/>
          </a:prstGeom>
        </p:spPr>
      </p:pic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686C26A7-B3D9-44F8-BEED-549AD98CD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0601" y="1230297"/>
            <a:ext cx="10058400" cy="3431403"/>
          </a:xfrm>
        </p:spPr>
        <p:txBody>
          <a:bodyPr>
            <a:normAutofit/>
          </a:bodyPr>
          <a:lstStyle/>
          <a:p>
            <a:endParaRPr lang="nl-BE" dirty="0"/>
          </a:p>
          <a:p>
            <a:endParaRPr lang="nl-BE" u="sng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9C2E5CA2-2415-4302-BAF1-F452FA2E5EF4}"/>
              </a:ext>
            </a:extLst>
          </p:cNvPr>
          <p:cNvSpPr txBox="1">
            <a:spLocks/>
          </p:cNvSpPr>
          <p:nvPr/>
        </p:nvSpPr>
        <p:spPr>
          <a:xfrm>
            <a:off x="456795" y="1286477"/>
            <a:ext cx="4915847" cy="4158988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Bij stand 2-5 krijgt een ploeg een sanctie voor spelvertraging.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Klik hiervoor op het onvolledige klokje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Er komt een 1 te staan naast het klokje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Naast het team A staat bovenaan een gele kaart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Je kan dit ook bekijken: druk op </a:t>
            </a:r>
            <a:r>
              <a:rPr lang="nl-BE" sz="8000" dirty="0" err="1"/>
              <a:t>done</a:t>
            </a:r>
            <a:r>
              <a:rPr lang="nl-BE" sz="8000" dirty="0"/>
              <a:t>, dan naar </a:t>
            </a:r>
            <a:r>
              <a:rPr lang="nl-BE" sz="8000" dirty="0" err="1"/>
              <a:t>results</a:t>
            </a:r>
            <a:r>
              <a:rPr lang="nl-BE" sz="8000" dirty="0"/>
              <a:t> en dan op </a:t>
            </a:r>
            <a:r>
              <a:rPr lang="nl-BE" sz="8000" dirty="0" err="1"/>
              <a:t>sanctions</a:t>
            </a:r>
            <a:r>
              <a:rPr lang="nl-BE" sz="8000" dirty="0"/>
              <a:t> .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Dit ter controle van de scheidsrechter.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nl-BE" sz="8000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nl-BE" sz="8000" dirty="0"/>
          </a:p>
          <a:p>
            <a:endParaRPr lang="nl-BE" sz="8000" dirty="0"/>
          </a:p>
          <a:p>
            <a:endParaRPr lang="nl-BE" sz="8000" dirty="0"/>
          </a:p>
          <a:p>
            <a:endParaRPr lang="nl-BE" sz="8000" dirty="0"/>
          </a:p>
          <a:p>
            <a:endParaRPr lang="nl-BE" dirty="0"/>
          </a:p>
          <a:p>
            <a:endParaRPr lang="nl-BE" dirty="0"/>
          </a:p>
          <a:p>
            <a:pPr marL="0" indent="0">
              <a:buNone/>
            </a:pPr>
            <a:r>
              <a:rPr lang="nl-BE" dirty="0"/>
              <a:t> </a:t>
            </a:r>
          </a:p>
          <a:p>
            <a:endParaRPr lang="nl-BE" u="sng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F34CBAAB-D7AD-42B6-BC44-CB43C2C46ECD}"/>
              </a:ext>
            </a:extLst>
          </p:cNvPr>
          <p:cNvSpPr txBox="1">
            <a:spLocks/>
          </p:cNvSpPr>
          <p:nvPr/>
        </p:nvSpPr>
        <p:spPr>
          <a:xfrm>
            <a:off x="433634" y="1657350"/>
            <a:ext cx="10058400" cy="4158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BE" dirty="0"/>
          </a:p>
          <a:p>
            <a:endParaRPr lang="nl-BE" dirty="0"/>
          </a:p>
          <a:p>
            <a:pPr marL="0" indent="0">
              <a:buNone/>
            </a:pPr>
            <a:r>
              <a:rPr lang="nl-BE" dirty="0"/>
              <a:t> </a:t>
            </a:r>
          </a:p>
          <a:p>
            <a:endParaRPr lang="nl-BE" u="sng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6EBF7EEE-A24A-43B2-96EE-BE3D956688EB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" t="2675"/>
          <a:stretch/>
        </p:blipFill>
        <p:spPr bwMode="auto">
          <a:xfrm>
            <a:off x="5780335" y="1041662"/>
            <a:ext cx="5881107" cy="466276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6FDEE344-3BC2-4950-A711-8C9405BED3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323" y="988955"/>
            <a:ext cx="6401377" cy="480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243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6D4E61-F191-4A03-B867-B6D4E7180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220091"/>
            <a:ext cx="10058400" cy="768864"/>
          </a:xfrm>
        </p:spPr>
        <p:txBody>
          <a:bodyPr>
            <a:normAutofit fontScale="90000"/>
          </a:bodyPr>
          <a:lstStyle/>
          <a:p>
            <a:pPr algn="ctr"/>
            <a:r>
              <a:rPr lang="nl-BE" dirty="0"/>
              <a:t>SETVERLOOP SANCTIES GELE KAART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0548BB2-48CE-4B22-A1DF-DB46A195D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848" y="6272784"/>
            <a:ext cx="10699906" cy="365125"/>
          </a:xfrm>
        </p:spPr>
        <p:txBody>
          <a:bodyPr/>
          <a:lstStyle/>
          <a:p>
            <a:pPr algn="r"/>
            <a:fld id="{4FAB73BC-B049-4115-A692-8D63A059BFB8}" type="slidenum">
              <a:rPr lang="en-US" smtClean="0"/>
              <a:pPr algn="r"/>
              <a:t>32</a:t>
            </a:fld>
            <a:endParaRPr lang="en-US" dirty="0"/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54F0C67E-BEF5-4803-9899-8D8259303671}"/>
              </a:ext>
            </a:extLst>
          </p:cNvPr>
          <p:cNvSpPr txBox="1">
            <a:spLocks/>
          </p:cNvSpPr>
          <p:nvPr/>
        </p:nvSpPr>
        <p:spPr>
          <a:xfrm>
            <a:off x="859298" y="6277967"/>
            <a:ext cx="10473404" cy="400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Opleidingssessies volleyspike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1EEBDE6-4992-4E71-84C9-0360642F3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4472" y="6277967"/>
            <a:ext cx="1587064" cy="400406"/>
          </a:xfrm>
          <a:prstGeom prst="rect">
            <a:avLst/>
          </a:prstGeom>
        </p:spPr>
      </p:pic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686C26A7-B3D9-44F8-BEED-549AD98CD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0601" y="1230297"/>
            <a:ext cx="10058400" cy="3431403"/>
          </a:xfrm>
        </p:spPr>
        <p:txBody>
          <a:bodyPr>
            <a:normAutofit/>
          </a:bodyPr>
          <a:lstStyle/>
          <a:p>
            <a:endParaRPr lang="nl-BE" dirty="0"/>
          </a:p>
          <a:p>
            <a:endParaRPr lang="nl-BE" u="sng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9C2E5CA2-2415-4302-BAF1-F452FA2E5EF4}"/>
              </a:ext>
            </a:extLst>
          </p:cNvPr>
          <p:cNvSpPr txBox="1">
            <a:spLocks/>
          </p:cNvSpPr>
          <p:nvPr/>
        </p:nvSpPr>
        <p:spPr>
          <a:xfrm>
            <a:off x="456795" y="1286477"/>
            <a:ext cx="4915847" cy="4158988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Bij een stand 4-7 geven we een gele kaart aan speler 5 van team A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Klik op speler 5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Klik op rood </a:t>
            </a:r>
            <a:r>
              <a:rPr lang="nl-BE" sz="8000" dirty="0" err="1"/>
              <a:t>Player</a:t>
            </a:r>
            <a:r>
              <a:rPr lang="nl-BE" sz="8000" dirty="0"/>
              <a:t> </a:t>
            </a:r>
            <a:r>
              <a:rPr lang="nl-BE" sz="8000" dirty="0" err="1"/>
              <a:t>Sanction</a:t>
            </a:r>
            <a:endParaRPr lang="nl-BE" sz="8000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Je krijgt volgend venster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Je kiest voor WARNING geel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Daarna zie je het venster met een gele kaart voor </a:t>
            </a:r>
            <a:r>
              <a:rPr lang="nl-BE" sz="8000" dirty="0" err="1"/>
              <a:t>nr</a:t>
            </a:r>
            <a:r>
              <a:rPr lang="nl-BE" sz="8000" dirty="0"/>
              <a:t> 5.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nl-BE" sz="8000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nl-BE" sz="8000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nl-BE" sz="8000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nl-BE" sz="8000" dirty="0"/>
          </a:p>
          <a:p>
            <a:endParaRPr lang="nl-BE" sz="8000" dirty="0"/>
          </a:p>
          <a:p>
            <a:endParaRPr lang="nl-BE" sz="8000" dirty="0"/>
          </a:p>
          <a:p>
            <a:endParaRPr lang="nl-BE" sz="8000" dirty="0"/>
          </a:p>
          <a:p>
            <a:endParaRPr lang="nl-BE" dirty="0"/>
          </a:p>
          <a:p>
            <a:endParaRPr lang="nl-BE" dirty="0"/>
          </a:p>
          <a:p>
            <a:pPr marL="0" indent="0">
              <a:buNone/>
            </a:pPr>
            <a:r>
              <a:rPr lang="nl-BE" dirty="0"/>
              <a:t> </a:t>
            </a:r>
          </a:p>
          <a:p>
            <a:endParaRPr lang="nl-BE" u="sng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F34CBAAB-D7AD-42B6-BC44-CB43C2C46ECD}"/>
              </a:ext>
            </a:extLst>
          </p:cNvPr>
          <p:cNvSpPr txBox="1">
            <a:spLocks/>
          </p:cNvSpPr>
          <p:nvPr/>
        </p:nvSpPr>
        <p:spPr>
          <a:xfrm>
            <a:off x="433634" y="1657350"/>
            <a:ext cx="10058400" cy="4158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BE" dirty="0"/>
          </a:p>
          <a:p>
            <a:endParaRPr lang="nl-BE" dirty="0"/>
          </a:p>
          <a:p>
            <a:pPr marL="0" indent="0">
              <a:buNone/>
            </a:pPr>
            <a:r>
              <a:rPr lang="nl-BE" dirty="0"/>
              <a:t> </a:t>
            </a:r>
          </a:p>
          <a:p>
            <a:endParaRPr lang="nl-BE" u="sng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3834F09A-1975-479D-8E7A-AB8FB20D298B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" t="2867"/>
          <a:stretch/>
        </p:blipFill>
        <p:spPr bwMode="auto">
          <a:xfrm>
            <a:off x="5372640" y="1041661"/>
            <a:ext cx="6385726" cy="47885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EF2D472A-6A35-4E47-9018-A2A39E66E865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4" r="-764" b="13235"/>
          <a:stretch/>
        </p:blipFill>
        <p:spPr bwMode="auto">
          <a:xfrm>
            <a:off x="5402771" y="1286476"/>
            <a:ext cx="6404841" cy="40367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E40C80A8-B6D5-4BC2-98DB-3D00D942FEA4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7" t="3248"/>
          <a:stretch/>
        </p:blipFill>
        <p:spPr bwMode="auto">
          <a:xfrm>
            <a:off x="5372641" y="1195721"/>
            <a:ext cx="5510769" cy="42200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49607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6D4E61-F191-4A03-B867-B6D4E7180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220091"/>
            <a:ext cx="10058400" cy="768864"/>
          </a:xfrm>
        </p:spPr>
        <p:txBody>
          <a:bodyPr>
            <a:normAutofit fontScale="90000"/>
          </a:bodyPr>
          <a:lstStyle/>
          <a:p>
            <a:pPr algn="ctr"/>
            <a:r>
              <a:rPr lang="nl-BE" dirty="0"/>
              <a:t>SETVERLOOP SANCTIES RODE KAART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0548BB2-48CE-4B22-A1DF-DB46A195D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848" y="6272784"/>
            <a:ext cx="10699906" cy="365125"/>
          </a:xfrm>
        </p:spPr>
        <p:txBody>
          <a:bodyPr/>
          <a:lstStyle/>
          <a:p>
            <a:pPr algn="r"/>
            <a:fld id="{4FAB73BC-B049-4115-A692-8D63A059BFB8}" type="slidenum">
              <a:rPr lang="en-US" smtClean="0"/>
              <a:pPr algn="r"/>
              <a:t>33</a:t>
            </a:fld>
            <a:endParaRPr lang="en-US" dirty="0"/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54F0C67E-BEF5-4803-9899-8D8259303671}"/>
              </a:ext>
            </a:extLst>
          </p:cNvPr>
          <p:cNvSpPr txBox="1">
            <a:spLocks/>
          </p:cNvSpPr>
          <p:nvPr/>
        </p:nvSpPr>
        <p:spPr>
          <a:xfrm>
            <a:off x="859298" y="6277967"/>
            <a:ext cx="10473404" cy="400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Opleidingssessies volleyspike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1EEBDE6-4992-4E71-84C9-0360642F3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4472" y="6277967"/>
            <a:ext cx="1587064" cy="400406"/>
          </a:xfrm>
          <a:prstGeom prst="rect">
            <a:avLst/>
          </a:prstGeom>
        </p:spPr>
      </p:pic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686C26A7-B3D9-44F8-BEED-549AD98CD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0601" y="1230297"/>
            <a:ext cx="10058400" cy="3431403"/>
          </a:xfrm>
        </p:spPr>
        <p:txBody>
          <a:bodyPr>
            <a:normAutofit/>
          </a:bodyPr>
          <a:lstStyle/>
          <a:p>
            <a:endParaRPr lang="nl-BE" dirty="0"/>
          </a:p>
          <a:p>
            <a:endParaRPr lang="nl-BE" u="sng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9C2E5CA2-2415-4302-BAF1-F452FA2E5EF4}"/>
              </a:ext>
            </a:extLst>
          </p:cNvPr>
          <p:cNvSpPr txBox="1">
            <a:spLocks/>
          </p:cNvSpPr>
          <p:nvPr/>
        </p:nvSpPr>
        <p:spPr>
          <a:xfrm>
            <a:off x="456795" y="1286477"/>
            <a:ext cx="4915847" cy="4158988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Bij een stand 8-10 geven we een rode kaart aan speler 1 van team B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Klik op speler 1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Klik op rood </a:t>
            </a:r>
            <a:r>
              <a:rPr lang="nl-BE" sz="8000" dirty="0" err="1"/>
              <a:t>Player</a:t>
            </a:r>
            <a:r>
              <a:rPr lang="nl-BE" sz="8000" dirty="0"/>
              <a:t> </a:t>
            </a:r>
            <a:r>
              <a:rPr lang="nl-BE" sz="8000" dirty="0" err="1"/>
              <a:t>Sanction</a:t>
            </a:r>
            <a:endParaRPr lang="nl-BE" sz="8000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Je krijgt volgend venster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Je kiest voor SANCTION rood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Daarna zie je het venster met een rode kaart voor </a:t>
            </a:r>
            <a:r>
              <a:rPr lang="nl-BE" sz="8000" dirty="0" err="1"/>
              <a:t>nr</a:t>
            </a:r>
            <a:r>
              <a:rPr lang="nl-BE" sz="8000" dirty="0"/>
              <a:t> 1.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Het team A heeft een punt bij en de opslag.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nl-BE" sz="8000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nl-BE" sz="8000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nl-BE" sz="8000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nl-BE" sz="8000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nl-BE" sz="8000" dirty="0"/>
          </a:p>
          <a:p>
            <a:endParaRPr lang="nl-BE" sz="8000" dirty="0"/>
          </a:p>
          <a:p>
            <a:endParaRPr lang="nl-BE" sz="8000" dirty="0"/>
          </a:p>
          <a:p>
            <a:endParaRPr lang="nl-BE" sz="8000" dirty="0"/>
          </a:p>
          <a:p>
            <a:endParaRPr lang="nl-BE" dirty="0"/>
          </a:p>
          <a:p>
            <a:endParaRPr lang="nl-BE" dirty="0"/>
          </a:p>
          <a:p>
            <a:pPr marL="0" indent="0">
              <a:buNone/>
            </a:pPr>
            <a:r>
              <a:rPr lang="nl-BE" dirty="0"/>
              <a:t> </a:t>
            </a:r>
          </a:p>
          <a:p>
            <a:endParaRPr lang="nl-BE" u="sng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F34CBAAB-D7AD-42B6-BC44-CB43C2C46ECD}"/>
              </a:ext>
            </a:extLst>
          </p:cNvPr>
          <p:cNvSpPr txBox="1">
            <a:spLocks/>
          </p:cNvSpPr>
          <p:nvPr/>
        </p:nvSpPr>
        <p:spPr>
          <a:xfrm>
            <a:off x="433634" y="1657350"/>
            <a:ext cx="10058400" cy="4158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BE" dirty="0"/>
          </a:p>
          <a:p>
            <a:endParaRPr lang="nl-BE" dirty="0"/>
          </a:p>
          <a:p>
            <a:pPr marL="0" indent="0">
              <a:buNone/>
            </a:pPr>
            <a:r>
              <a:rPr lang="nl-BE" dirty="0"/>
              <a:t> </a:t>
            </a:r>
          </a:p>
          <a:p>
            <a:endParaRPr lang="nl-BE" u="sng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10F5936A-FD97-492A-B583-82000DD2E43F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" t="2867"/>
          <a:stretch/>
        </p:blipFill>
        <p:spPr bwMode="auto">
          <a:xfrm>
            <a:off x="5462834" y="1064578"/>
            <a:ext cx="6616700" cy="48412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EA94EA2D-B2DE-43BB-A9A3-6A58A8ED16B3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631" r="-2055" b="12662"/>
          <a:stretch/>
        </p:blipFill>
        <p:spPr bwMode="auto">
          <a:xfrm>
            <a:off x="5378518" y="1041662"/>
            <a:ext cx="6781800" cy="41719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B892C5B6-F65E-49B0-B696-BF70AA1804EA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" t="2484" r="-1"/>
          <a:stretch/>
        </p:blipFill>
        <p:spPr bwMode="auto">
          <a:xfrm>
            <a:off x="5563492" y="1168364"/>
            <a:ext cx="5407025" cy="39655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07560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6D4E61-F191-4A03-B867-B6D4E7180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4302" y="177333"/>
            <a:ext cx="10058400" cy="768864"/>
          </a:xfrm>
        </p:spPr>
        <p:txBody>
          <a:bodyPr>
            <a:normAutofit fontScale="90000"/>
          </a:bodyPr>
          <a:lstStyle/>
          <a:p>
            <a:pPr algn="ctr"/>
            <a:r>
              <a:rPr lang="nl-BE" dirty="0"/>
              <a:t>SETVERLOOP SANCTIES GEEL ROOD(1 hand)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0548BB2-48CE-4B22-A1DF-DB46A195D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848" y="6272784"/>
            <a:ext cx="10699906" cy="365125"/>
          </a:xfrm>
        </p:spPr>
        <p:txBody>
          <a:bodyPr/>
          <a:lstStyle/>
          <a:p>
            <a:pPr algn="r"/>
            <a:fld id="{4FAB73BC-B049-4115-A692-8D63A059BFB8}" type="slidenum">
              <a:rPr lang="en-US" smtClean="0"/>
              <a:pPr algn="r"/>
              <a:t>34</a:t>
            </a:fld>
            <a:endParaRPr lang="en-US" dirty="0"/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54F0C67E-BEF5-4803-9899-8D8259303671}"/>
              </a:ext>
            </a:extLst>
          </p:cNvPr>
          <p:cNvSpPr txBox="1">
            <a:spLocks/>
          </p:cNvSpPr>
          <p:nvPr/>
        </p:nvSpPr>
        <p:spPr>
          <a:xfrm>
            <a:off x="859298" y="6277967"/>
            <a:ext cx="10473404" cy="400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Opleidingssessies volleyspike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1EEBDE6-4992-4E71-84C9-0360642F3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4472" y="6277967"/>
            <a:ext cx="1587064" cy="400406"/>
          </a:xfrm>
          <a:prstGeom prst="rect">
            <a:avLst/>
          </a:prstGeom>
        </p:spPr>
      </p:pic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686C26A7-B3D9-44F8-BEED-549AD98CD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0601" y="1230297"/>
            <a:ext cx="10058400" cy="3431403"/>
          </a:xfrm>
        </p:spPr>
        <p:txBody>
          <a:bodyPr>
            <a:normAutofit/>
          </a:bodyPr>
          <a:lstStyle/>
          <a:p>
            <a:endParaRPr lang="nl-BE" dirty="0"/>
          </a:p>
          <a:p>
            <a:endParaRPr lang="nl-BE" u="sng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9C2E5CA2-2415-4302-BAF1-F452FA2E5EF4}"/>
              </a:ext>
            </a:extLst>
          </p:cNvPr>
          <p:cNvSpPr txBox="1">
            <a:spLocks/>
          </p:cNvSpPr>
          <p:nvPr/>
        </p:nvSpPr>
        <p:spPr>
          <a:xfrm>
            <a:off x="456795" y="1286477"/>
            <a:ext cx="4915847" cy="4158988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Bij een stand 10-18 geven we een geel en rode kaart aan speler 1 van team A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Klik op speler 1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Klik op rood </a:t>
            </a:r>
            <a:r>
              <a:rPr lang="nl-BE" sz="8000" dirty="0" err="1"/>
              <a:t>Player</a:t>
            </a:r>
            <a:r>
              <a:rPr lang="nl-BE" sz="8000" dirty="0"/>
              <a:t> </a:t>
            </a:r>
            <a:r>
              <a:rPr lang="nl-BE" sz="8000" dirty="0" err="1"/>
              <a:t>Sanction</a:t>
            </a:r>
            <a:endParaRPr lang="nl-BE" sz="8000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Je krijgt volgend venster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Je kiest voor SANCTION geelrood (</a:t>
            </a:r>
            <a:r>
              <a:rPr lang="nl-BE" sz="8000" dirty="0" err="1"/>
              <a:t>Expulsion</a:t>
            </a:r>
            <a:r>
              <a:rPr lang="nl-BE" sz="8000" dirty="0"/>
              <a:t>)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Je ziet ook  dat deze speler geen gele kaart meer kan krijgen daar deze reeds aan speler 5 is gegeven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Volgend venster zie je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Speler 1 kon nog vervangen worden.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Er is </a:t>
            </a:r>
            <a:r>
              <a:rPr lang="nl-BE" sz="8000" dirty="0">
                <a:solidFill>
                  <a:srgbClr val="FF0000"/>
                </a:solidFill>
              </a:rPr>
              <a:t>geen</a:t>
            </a:r>
            <a:r>
              <a:rPr lang="nl-BE" sz="8000" dirty="0"/>
              <a:t> punt bijgekomen of geen opslagwissel.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nl-BE" sz="8000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nl-BE" sz="8000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nl-BE" sz="8000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nl-BE" sz="8000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nl-BE" sz="8000" dirty="0"/>
          </a:p>
          <a:p>
            <a:endParaRPr lang="nl-BE" sz="8000" dirty="0"/>
          </a:p>
          <a:p>
            <a:endParaRPr lang="nl-BE" sz="8000" dirty="0"/>
          </a:p>
          <a:p>
            <a:endParaRPr lang="nl-BE" sz="8000" dirty="0"/>
          </a:p>
          <a:p>
            <a:endParaRPr lang="nl-BE" dirty="0"/>
          </a:p>
          <a:p>
            <a:endParaRPr lang="nl-BE" dirty="0"/>
          </a:p>
          <a:p>
            <a:pPr marL="0" indent="0">
              <a:buNone/>
            </a:pPr>
            <a:r>
              <a:rPr lang="nl-BE" dirty="0"/>
              <a:t> </a:t>
            </a:r>
          </a:p>
          <a:p>
            <a:endParaRPr lang="nl-BE" u="sng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F34CBAAB-D7AD-42B6-BC44-CB43C2C46ECD}"/>
              </a:ext>
            </a:extLst>
          </p:cNvPr>
          <p:cNvSpPr txBox="1">
            <a:spLocks/>
          </p:cNvSpPr>
          <p:nvPr/>
        </p:nvSpPr>
        <p:spPr>
          <a:xfrm>
            <a:off x="433634" y="1657350"/>
            <a:ext cx="10058400" cy="4158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BE" dirty="0"/>
          </a:p>
          <a:p>
            <a:endParaRPr lang="nl-BE" dirty="0"/>
          </a:p>
          <a:p>
            <a:pPr marL="0" indent="0">
              <a:buNone/>
            </a:pPr>
            <a:r>
              <a:rPr lang="nl-BE" dirty="0"/>
              <a:t> </a:t>
            </a:r>
          </a:p>
          <a:p>
            <a:endParaRPr lang="nl-BE" u="sng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A64A95DF-E390-4226-8FE4-386667D51712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" t="2676" r="1"/>
          <a:stretch/>
        </p:blipFill>
        <p:spPr bwMode="auto">
          <a:xfrm>
            <a:off x="5731731" y="1359094"/>
            <a:ext cx="6026635" cy="47994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EAF07CCC-F14E-4713-A8DC-ADFFD6AD0F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9044" y="1477383"/>
            <a:ext cx="6026635" cy="437700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9EDE484-B721-4A65-8832-019579A0B8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2501" y="1461894"/>
            <a:ext cx="6287870" cy="454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03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6D4E61-F191-4A03-B867-B6D4E7180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4302" y="177333"/>
            <a:ext cx="10058400" cy="768864"/>
          </a:xfrm>
        </p:spPr>
        <p:txBody>
          <a:bodyPr>
            <a:normAutofit fontScale="90000"/>
          </a:bodyPr>
          <a:lstStyle/>
          <a:p>
            <a:pPr algn="ctr"/>
            <a:r>
              <a:rPr lang="nl-BE" dirty="0"/>
              <a:t>SETVERLOOP SANCTIES GEEL ROOD(2 </a:t>
            </a:r>
            <a:r>
              <a:rPr lang="nl-BE" dirty="0" err="1"/>
              <a:t>handEN</a:t>
            </a:r>
            <a:r>
              <a:rPr lang="nl-BE" dirty="0"/>
              <a:t>)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0548BB2-48CE-4B22-A1DF-DB46A195D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848" y="6272784"/>
            <a:ext cx="10699906" cy="365125"/>
          </a:xfrm>
        </p:spPr>
        <p:txBody>
          <a:bodyPr/>
          <a:lstStyle/>
          <a:p>
            <a:pPr algn="r"/>
            <a:fld id="{4FAB73BC-B049-4115-A692-8D63A059BFB8}" type="slidenum">
              <a:rPr lang="en-US" smtClean="0"/>
              <a:pPr algn="r"/>
              <a:t>35</a:t>
            </a:fld>
            <a:endParaRPr lang="en-US" dirty="0"/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54F0C67E-BEF5-4803-9899-8D8259303671}"/>
              </a:ext>
            </a:extLst>
          </p:cNvPr>
          <p:cNvSpPr txBox="1">
            <a:spLocks/>
          </p:cNvSpPr>
          <p:nvPr/>
        </p:nvSpPr>
        <p:spPr>
          <a:xfrm>
            <a:off x="859298" y="6277967"/>
            <a:ext cx="10473404" cy="400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Opleidingssessies volleyspike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1EEBDE6-4992-4E71-84C9-0360642F3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4472" y="6277967"/>
            <a:ext cx="1587064" cy="400406"/>
          </a:xfrm>
          <a:prstGeom prst="rect">
            <a:avLst/>
          </a:prstGeom>
        </p:spPr>
      </p:pic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686C26A7-B3D9-44F8-BEED-549AD98CD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0601" y="1230297"/>
            <a:ext cx="10058400" cy="3431403"/>
          </a:xfrm>
        </p:spPr>
        <p:txBody>
          <a:bodyPr>
            <a:normAutofit/>
          </a:bodyPr>
          <a:lstStyle/>
          <a:p>
            <a:endParaRPr lang="nl-BE" dirty="0"/>
          </a:p>
          <a:p>
            <a:endParaRPr lang="nl-BE" u="sng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9C2E5CA2-2415-4302-BAF1-F452FA2E5EF4}"/>
              </a:ext>
            </a:extLst>
          </p:cNvPr>
          <p:cNvSpPr txBox="1">
            <a:spLocks/>
          </p:cNvSpPr>
          <p:nvPr/>
        </p:nvSpPr>
        <p:spPr>
          <a:xfrm>
            <a:off x="456795" y="1094772"/>
            <a:ext cx="4915847" cy="4158988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Bij een stand 12-21 wordt een gele en rode kaart aan speler 3 van team A gegeven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Klik op speler 3, je krijgt weer het kleurvenster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Klik op rood </a:t>
            </a:r>
            <a:r>
              <a:rPr lang="nl-BE" sz="8000" dirty="0" err="1"/>
              <a:t>Player</a:t>
            </a:r>
            <a:r>
              <a:rPr lang="nl-BE" sz="8000" dirty="0"/>
              <a:t> </a:t>
            </a:r>
            <a:r>
              <a:rPr lang="nl-BE" sz="8000" dirty="0" err="1"/>
              <a:t>Sanction</a:t>
            </a:r>
            <a:endParaRPr lang="nl-BE" sz="8000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Je krijgt volgend venster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Je kiest voor </a:t>
            </a:r>
            <a:r>
              <a:rPr lang="nl-BE" sz="8000" dirty="0" err="1"/>
              <a:t>Disqualifiqation</a:t>
            </a:r>
            <a:r>
              <a:rPr lang="nl-BE" sz="8000" dirty="0"/>
              <a:t> 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Er wordt een vervanger gevraagd, je krijgt een scherm met de mogelijke wisselspelers, want speler 3 kan nog vervangen worden, kies </a:t>
            </a:r>
            <a:r>
              <a:rPr lang="nl-BE" sz="8000" dirty="0" err="1"/>
              <a:t>bvb</a:t>
            </a:r>
            <a:r>
              <a:rPr lang="nl-BE" sz="8000" dirty="0"/>
              <a:t> </a:t>
            </a:r>
            <a:r>
              <a:rPr lang="nl-BE" sz="8000" dirty="0" err="1"/>
              <a:t>nr</a:t>
            </a:r>
            <a:r>
              <a:rPr lang="nl-BE" sz="8000" dirty="0"/>
              <a:t> 10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Er is </a:t>
            </a:r>
            <a:r>
              <a:rPr lang="nl-BE" sz="8000" dirty="0">
                <a:solidFill>
                  <a:srgbClr val="FF0000"/>
                </a:solidFill>
              </a:rPr>
              <a:t>geen</a:t>
            </a:r>
            <a:r>
              <a:rPr lang="nl-BE" sz="8000" dirty="0"/>
              <a:t> punt bijgekomen en geen opslagwissel.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Werk de set verder af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nl-BE" sz="8000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nl-BE" sz="8000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nl-BE" sz="8000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nl-BE" sz="8000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nl-BE" sz="8000" dirty="0"/>
          </a:p>
          <a:p>
            <a:endParaRPr lang="nl-BE" sz="8000" dirty="0"/>
          </a:p>
          <a:p>
            <a:endParaRPr lang="nl-BE" sz="8000" dirty="0"/>
          </a:p>
          <a:p>
            <a:endParaRPr lang="nl-BE" sz="8000" dirty="0"/>
          </a:p>
          <a:p>
            <a:endParaRPr lang="nl-BE" dirty="0"/>
          </a:p>
          <a:p>
            <a:endParaRPr lang="nl-BE" dirty="0"/>
          </a:p>
          <a:p>
            <a:pPr marL="0" indent="0">
              <a:buNone/>
            </a:pPr>
            <a:r>
              <a:rPr lang="nl-BE" dirty="0"/>
              <a:t> </a:t>
            </a:r>
          </a:p>
          <a:p>
            <a:endParaRPr lang="nl-BE" u="sng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F34CBAAB-D7AD-42B6-BC44-CB43C2C46ECD}"/>
              </a:ext>
            </a:extLst>
          </p:cNvPr>
          <p:cNvSpPr txBox="1">
            <a:spLocks/>
          </p:cNvSpPr>
          <p:nvPr/>
        </p:nvSpPr>
        <p:spPr>
          <a:xfrm>
            <a:off x="433634" y="1657350"/>
            <a:ext cx="10058400" cy="4158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BE" dirty="0"/>
          </a:p>
          <a:p>
            <a:endParaRPr lang="nl-BE" dirty="0"/>
          </a:p>
          <a:p>
            <a:pPr marL="0" indent="0">
              <a:buNone/>
            </a:pPr>
            <a:r>
              <a:rPr lang="nl-BE" dirty="0"/>
              <a:t> </a:t>
            </a:r>
          </a:p>
          <a:p>
            <a:endParaRPr lang="nl-BE" u="sng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5BCCE7ED-3837-48CB-8588-6759BD719D0B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" t="2676" r="1"/>
          <a:stretch/>
        </p:blipFill>
        <p:spPr bwMode="auto">
          <a:xfrm>
            <a:off x="5486400" y="1094772"/>
            <a:ext cx="6283354" cy="46684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D0F11F75-95E2-446E-AE64-8FEAAE21A8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3688" y="1236509"/>
            <a:ext cx="6085791" cy="444838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4ABDB39C-7DF9-4485-A931-9801644A44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3975" y="935520"/>
            <a:ext cx="6645216" cy="498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602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6D4E61-F191-4A03-B867-B6D4E7180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220091"/>
            <a:ext cx="10058400" cy="768864"/>
          </a:xfrm>
        </p:spPr>
        <p:txBody>
          <a:bodyPr>
            <a:normAutofit fontScale="90000"/>
          </a:bodyPr>
          <a:lstStyle/>
          <a:p>
            <a:pPr algn="ctr"/>
            <a:r>
              <a:rPr lang="nl-BE" dirty="0"/>
              <a:t>AANVANG SET 4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0548BB2-48CE-4B22-A1DF-DB46A195D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848" y="6272784"/>
            <a:ext cx="10699906" cy="365125"/>
          </a:xfrm>
        </p:spPr>
        <p:txBody>
          <a:bodyPr/>
          <a:lstStyle/>
          <a:p>
            <a:pPr algn="r"/>
            <a:fld id="{4FAB73BC-B049-4115-A692-8D63A059BFB8}" type="slidenum">
              <a:rPr lang="en-US" smtClean="0"/>
              <a:pPr algn="r"/>
              <a:t>36</a:t>
            </a:fld>
            <a:endParaRPr lang="en-US" dirty="0"/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54F0C67E-BEF5-4803-9899-8D8259303671}"/>
              </a:ext>
            </a:extLst>
          </p:cNvPr>
          <p:cNvSpPr txBox="1">
            <a:spLocks/>
          </p:cNvSpPr>
          <p:nvPr/>
        </p:nvSpPr>
        <p:spPr>
          <a:xfrm>
            <a:off x="859298" y="6277967"/>
            <a:ext cx="10473404" cy="400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Opleidingssessies volleyspike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1EEBDE6-4992-4E71-84C9-0360642F3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4472" y="6277967"/>
            <a:ext cx="1587064" cy="400406"/>
          </a:xfrm>
          <a:prstGeom prst="rect">
            <a:avLst/>
          </a:prstGeom>
        </p:spPr>
      </p:pic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686C26A7-B3D9-44F8-BEED-549AD98CD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0601" y="1230297"/>
            <a:ext cx="10058400" cy="3431403"/>
          </a:xfrm>
        </p:spPr>
        <p:txBody>
          <a:bodyPr>
            <a:normAutofit/>
          </a:bodyPr>
          <a:lstStyle/>
          <a:p>
            <a:endParaRPr lang="nl-BE" dirty="0"/>
          </a:p>
          <a:p>
            <a:endParaRPr lang="nl-BE" u="sng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9C2E5CA2-2415-4302-BAF1-F452FA2E5EF4}"/>
              </a:ext>
            </a:extLst>
          </p:cNvPr>
          <p:cNvSpPr txBox="1">
            <a:spLocks/>
          </p:cNvSpPr>
          <p:nvPr/>
        </p:nvSpPr>
        <p:spPr>
          <a:xfrm>
            <a:off x="456795" y="1286477"/>
            <a:ext cx="10014741" cy="4158988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Maak zelf je opstelling voor set 4 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In de opstelling zie je dat speler </a:t>
            </a:r>
            <a:r>
              <a:rPr lang="nl-BE" sz="8000" dirty="0" err="1"/>
              <a:t>nr</a:t>
            </a:r>
            <a:r>
              <a:rPr lang="nl-BE" sz="8000" dirty="0"/>
              <a:t> 3 niet meer kan </a:t>
            </a:r>
            <a:r>
              <a:rPr lang="nl-BE" sz="8000" dirty="0" err="1"/>
              <a:t>geslecteerd</a:t>
            </a:r>
            <a:r>
              <a:rPr lang="nl-BE" sz="8000" dirty="0"/>
              <a:t> worden.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Hij staat  niet meer in de lijst, Waarom?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Werk verder af zodat het 2-2 wordt.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nl-BE" sz="8000" dirty="0"/>
          </a:p>
          <a:p>
            <a:endParaRPr lang="nl-BE" sz="8000" dirty="0"/>
          </a:p>
          <a:p>
            <a:endParaRPr lang="nl-BE" sz="8000" dirty="0"/>
          </a:p>
          <a:p>
            <a:endParaRPr lang="nl-BE" sz="8000" dirty="0"/>
          </a:p>
          <a:p>
            <a:endParaRPr lang="nl-BE" dirty="0"/>
          </a:p>
          <a:p>
            <a:endParaRPr lang="nl-BE" dirty="0"/>
          </a:p>
          <a:p>
            <a:pPr marL="0" indent="0">
              <a:buNone/>
            </a:pPr>
            <a:r>
              <a:rPr lang="nl-BE" dirty="0"/>
              <a:t> </a:t>
            </a:r>
          </a:p>
          <a:p>
            <a:endParaRPr lang="nl-BE" u="sng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F34CBAAB-D7AD-42B6-BC44-CB43C2C46ECD}"/>
              </a:ext>
            </a:extLst>
          </p:cNvPr>
          <p:cNvSpPr txBox="1">
            <a:spLocks/>
          </p:cNvSpPr>
          <p:nvPr/>
        </p:nvSpPr>
        <p:spPr>
          <a:xfrm>
            <a:off x="433634" y="1657350"/>
            <a:ext cx="10058400" cy="4158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BE" dirty="0"/>
          </a:p>
          <a:p>
            <a:endParaRPr lang="nl-BE" dirty="0"/>
          </a:p>
          <a:p>
            <a:pPr marL="0" indent="0">
              <a:buNone/>
            </a:pPr>
            <a:r>
              <a:rPr lang="nl-BE" dirty="0"/>
              <a:t> </a:t>
            </a:r>
          </a:p>
          <a:p>
            <a:endParaRPr lang="nl-BE" u="sng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810756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6D4E61-F191-4A03-B867-B6D4E7180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220091"/>
            <a:ext cx="10058400" cy="768864"/>
          </a:xfrm>
        </p:spPr>
        <p:txBody>
          <a:bodyPr>
            <a:normAutofit fontScale="90000"/>
          </a:bodyPr>
          <a:lstStyle/>
          <a:p>
            <a:pPr algn="ctr"/>
            <a:r>
              <a:rPr lang="nl-BE" dirty="0"/>
              <a:t>AANVANG SET 5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0548BB2-48CE-4B22-A1DF-DB46A195D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848" y="6272784"/>
            <a:ext cx="10699906" cy="365125"/>
          </a:xfrm>
        </p:spPr>
        <p:txBody>
          <a:bodyPr/>
          <a:lstStyle/>
          <a:p>
            <a:pPr algn="r"/>
            <a:fld id="{4FAB73BC-B049-4115-A692-8D63A059BFB8}" type="slidenum">
              <a:rPr lang="en-US" smtClean="0"/>
              <a:pPr algn="r"/>
              <a:t>37</a:t>
            </a:fld>
            <a:endParaRPr lang="en-US" dirty="0"/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54F0C67E-BEF5-4803-9899-8D8259303671}"/>
              </a:ext>
            </a:extLst>
          </p:cNvPr>
          <p:cNvSpPr txBox="1">
            <a:spLocks/>
          </p:cNvSpPr>
          <p:nvPr/>
        </p:nvSpPr>
        <p:spPr>
          <a:xfrm>
            <a:off x="859298" y="6277967"/>
            <a:ext cx="10473404" cy="400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Opleidingssessies volleyspike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1EEBDE6-4992-4E71-84C9-0360642F3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4472" y="6277967"/>
            <a:ext cx="1587064" cy="400406"/>
          </a:xfrm>
          <a:prstGeom prst="rect">
            <a:avLst/>
          </a:prstGeom>
        </p:spPr>
      </p:pic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686C26A7-B3D9-44F8-BEED-549AD98CD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0601" y="1230297"/>
            <a:ext cx="10058400" cy="3431403"/>
          </a:xfrm>
        </p:spPr>
        <p:txBody>
          <a:bodyPr>
            <a:normAutofit/>
          </a:bodyPr>
          <a:lstStyle/>
          <a:p>
            <a:endParaRPr lang="nl-BE" dirty="0"/>
          </a:p>
          <a:p>
            <a:endParaRPr lang="nl-BE" u="sng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9C2E5CA2-2415-4302-BAF1-F452FA2E5EF4}"/>
              </a:ext>
            </a:extLst>
          </p:cNvPr>
          <p:cNvSpPr txBox="1">
            <a:spLocks/>
          </p:cNvSpPr>
          <p:nvPr/>
        </p:nvSpPr>
        <p:spPr>
          <a:xfrm>
            <a:off x="456795" y="1286477"/>
            <a:ext cx="10014741" cy="4158988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Opgepast bij set 5 wordt terug </a:t>
            </a:r>
            <a:r>
              <a:rPr lang="nl-BE" sz="8000" dirty="0" err="1"/>
              <a:t>getosst</a:t>
            </a:r>
            <a:r>
              <a:rPr lang="nl-BE" sz="8000" dirty="0"/>
              <a:t>.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Je moet dus terug de toss noteren,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8000" dirty="0"/>
              <a:t>Hou er rekening mee dat dit weer moet genoteerd worden in functie van de thuisploeg.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nl-BE" sz="8000" dirty="0"/>
          </a:p>
          <a:p>
            <a:endParaRPr lang="nl-BE" sz="8000" dirty="0"/>
          </a:p>
          <a:p>
            <a:endParaRPr lang="nl-BE" sz="8000" dirty="0"/>
          </a:p>
          <a:p>
            <a:endParaRPr lang="nl-BE" sz="8000" dirty="0"/>
          </a:p>
          <a:p>
            <a:endParaRPr lang="nl-BE" dirty="0"/>
          </a:p>
          <a:p>
            <a:endParaRPr lang="nl-BE" dirty="0"/>
          </a:p>
          <a:p>
            <a:pPr marL="0" indent="0">
              <a:buNone/>
            </a:pPr>
            <a:r>
              <a:rPr lang="nl-BE" dirty="0"/>
              <a:t> </a:t>
            </a:r>
          </a:p>
          <a:p>
            <a:endParaRPr lang="nl-BE" u="sng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F34CBAAB-D7AD-42B6-BC44-CB43C2C46ECD}"/>
              </a:ext>
            </a:extLst>
          </p:cNvPr>
          <p:cNvSpPr txBox="1">
            <a:spLocks/>
          </p:cNvSpPr>
          <p:nvPr/>
        </p:nvSpPr>
        <p:spPr>
          <a:xfrm>
            <a:off x="433634" y="1657350"/>
            <a:ext cx="10058400" cy="4158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BE" dirty="0"/>
          </a:p>
          <a:p>
            <a:endParaRPr lang="nl-BE" dirty="0"/>
          </a:p>
          <a:p>
            <a:pPr marL="0" indent="0">
              <a:buNone/>
            </a:pPr>
            <a:r>
              <a:rPr lang="nl-BE" dirty="0"/>
              <a:t> </a:t>
            </a:r>
          </a:p>
          <a:p>
            <a:endParaRPr lang="nl-BE" u="sng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A10583C2-0AE3-48C9-B211-25C99A945F99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" t="3439" r="822" b="45541"/>
          <a:stretch/>
        </p:blipFill>
        <p:spPr bwMode="auto">
          <a:xfrm>
            <a:off x="2506293" y="3084528"/>
            <a:ext cx="6562725" cy="25431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81922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6D4E61-F191-4A03-B867-B6D4E7180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220091"/>
            <a:ext cx="10058400" cy="768864"/>
          </a:xfrm>
        </p:spPr>
        <p:txBody>
          <a:bodyPr>
            <a:normAutofit fontScale="90000"/>
          </a:bodyPr>
          <a:lstStyle/>
          <a:p>
            <a:pPr algn="ctr"/>
            <a:r>
              <a:rPr lang="nl-BE" dirty="0"/>
              <a:t>VERLOOP SET 5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0548BB2-48CE-4B22-A1DF-DB46A195D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848" y="6272784"/>
            <a:ext cx="10699906" cy="365125"/>
          </a:xfrm>
        </p:spPr>
        <p:txBody>
          <a:bodyPr/>
          <a:lstStyle/>
          <a:p>
            <a:pPr algn="r"/>
            <a:fld id="{4FAB73BC-B049-4115-A692-8D63A059BFB8}" type="slidenum">
              <a:rPr lang="en-US" smtClean="0"/>
              <a:pPr algn="r"/>
              <a:t>38</a:t>
            </a:fld>
            <a:endParaRPr lang="en-US" dirty="0"/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54F0C67E-BEF5-4803-9899-8D8259303671}"/>
              </a:ext>
            </a:extLst>
          </p:cNvPr>
          <p:cNvSpPr txBox="1">
            <a:spLocks/>
          </p:cNvSpPr>
          <p:nvPr/>
        </p:nvSpPr>
        <p:spPr>
          <a:xfrm>
            <a:off x="859298" y="6277967"/>
            <a:ext cx="10473404" cy="400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Opleidingssessies volleyspike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1EEBDE6-4992-4E71-84C9-0360642F3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4472" y="6277967"/>
            <a:ext cx="1587064" cy="400406"/>
          </a:xfrm>
          <a:prstGeom prst="rect">
            <a:avLst/>
          </a:prstGeom>
        </p:spPr>
      </p:pic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686C26A7-B3D9-44F8-BEED-549AD98CD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0601" y="1230297"/>
            <a:ext cx="10058400" cy="3431403"/>
          </a:xfrm>
        </p:spPr>
        <p:txBody>
          <a:bodyPr>
            <a:normAutofit/>
          </a:bodyPr>
          <a:lstStyle/>
          <a:p>
            <a:endParaRPr lang="nl-BE" dirty="0"/>
          </a:p>
          <a:p>
            <a:endParaRPr lang="nl-BE" u="sng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9C2E5CA2-2415-4302-BAF1-F452FA2E5EF4}"/>
              </a:ext>
            </a:extLst>
          </p:cNvPr>
          <p:cNvSpPr txBox="1">
            <a:spLocks/>
          </p:cNvSpPr>
          <p:nvPr/>
        </p:nvSpPr>
        <p:spPr>
          <a:xfrm>
            <a:off x="433634" y="964610"/>
            <a:ext cx="4563779" cy="44500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2400" dirty="0"/>
              <a:t>Zie hier de beginopstelling van set 5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2400" dirty="0"/>
              <a:t>We markeren tot een van beide ploegen 8 punten heeft.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2400" dirty="0"/>
              <a:t>We zien het scherm wijzigen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2400" dirty="0"/>
              <a:t>Klik op OK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2400" dirty="0"/>
              <a:t>Opstelling wordt veranderd van zijde, score wordt ook aangepast.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2400" dirty="0"/>
              <a:t>Markeer de set uit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nl-BE" sz="2400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nl-BE" sz="2400" dirty="0"/>
          </a:p>
          <a:p>
            <a:endParaRPr lang="nl-BE" sz="2400" dirty="0"/>
          </a:p>
          <a:p>
            <a:endParaRPr lang="nl-BE" sz="2400" dirty="0"/>
          </a:p>
          <a:p>
            <a:endParaRPr lang="nl-BE" sz="2400" dirty="0"/>
          </a:p>
          <a:p>
            <a:endParaRPr lang="nl-BE" sz="600" dirty="0"/>
          </a:p>
          <a:p>
            <a:endParaRPr lang="nl-BE" sz="600" dirty="0"/>
          </a:p>
          <a:p>
            <a:pPr marL="0" indent="0">
              <a:buNone/>
            </a:pPr>
            <a:r>
              <a:rPr lang="nl-BE" sz="600" dirty="0"/>
              <a:t> </a:t>
            </a:r>
          </a:p>
          <a:p>
            <a:endParaRPr lang="nl-BE" sz="600" u="sng" dirty="0"/>
          </a:p>
          <a:p>
            <a:endParaRPr lang="nl-BE" sz="600" dirty="0"/>
          </a:p>
          <a:p>
            <a:endParaRPr lang="nl-BE" sz="600" dirty="0"/>
          </a:p>
          <a:p>
            <a:endParaRPr lang="nl-BE" sz="600" dirty="0"/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F34CBAAB-D7AD-42B6-BC44-CB43C2C46ECD}"/>
              </a:ext>
            </a:extLst>
          </p:cNvPr>
          <p:cNvSpPr txBox="1">
            <a:spLocks/>
          </p:cNvSpPr>
          <p:nvPr/>
        </p:nvSpPr>
        <p:spPr>
          <a:xfrm>
            <a:off x="433634" y="1657350"/>
            <a:ext cx="10058400" cy="4158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BE" dirty="0"/>
          </a:p>
          <a:p>
            <a:endParaRPr lang="nl-BE" dirty="0"/>
          </a:p>
          <a:p>
            <a:pPr marL="0" indent="0">
              <a:buNone/>
            </a:pPr>
            <a:r>
              <a:rPr lang="nl-BE" dirty="0"/>
              <a:t> </a:t>
            </a:r>
          </a:p>
          <a:p>
            <a:endParaRPr lang="nl-BE" u="sng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AFCE0717-7D3A-444C-9D92-B7E49FE1C66E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" t="3439" r="1672" b="33684"/>
          <a:stretch/>
        </p:blipFill>
        <p:spPr bwMode="auto">
          <a:xfrm>
            <a:off x="5217035" y="803244"/>
            <a:ext cx="6505575" cy="31337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EF0C56C4-A18D-4001-B244-BF1BCD2E6CF0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" t="3631"/>
          <a:stretch/>
        </p:blipFill>
        <p:spPr bwMode="auto">
          <a:xfrm>
            <a:off x="5276293" y="942446"/>
            <a:ext cx="6588760" cy="48037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EEF4F1EA-E595-47E0-9D44-899D4059F1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9837" y="929964"/>
            <a:ext cx="6645216" cy="481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25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6D4E61-F191-4A03-B867-B6D4E7180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220091"/>
            <a:ext cx="10058400" cy="768864"/>
          </a:xfrm>
        </p:spPr>
        <p:txBody>
          <a:bodyPr>
            <a:normAutofit fontScale="90000"/>
          </a:bodyPr>
          <a:lstStyle/>
          <a:p>
            <a:pPr algn="ctr"/>
            <a:r>
              <a:rPr lang="nl-BE" dirty="0"/>
              <a:t>EINDE WEDSTRIJD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0548BB2-48CE-4B22-A1DF-DB46A195D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848" y="6272784"/>
            <a:ext cx="10699906" cy="365125"/>
          </a:xfrm>
        </p:spPr>
        <p:txBody>
          <a:bodyPr/>
          <a:lstStyle/>
          <a:p>
            <a:pPr algn="r"/>
            <a:fld id="{4FAB73BC-B049-4115-A692-8D63A059BFB8}" type="slidenum">
              <a:rPr lang="en-US" smtClean="0"/>
              <a:pPr algn="r"/>
              <a:t>39</a:t>
            </a:fld>
            <a:endParaRPr lang="en-US" dirty="0"/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54F0C67E-BEF5-4803-9899-8D8259303671}"/>
              </a:ext>
            </a:extLst>
          </p:cNvPr>
          <p:cNvSpPr txBox="1">
            <a:spLocks/>
          </p:cNvSpPr>
          <p:nvPr/>
        </p:nvSpPr>
        <p:spPr>
          <a:xfrm>
            <a:off x="859298" y="6277967"/>
            <a:ext cx="10473404" cy="400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Opleidingssessies volleyspike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1EEBDE6-4992-4E71-84C9-0360642F3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4472" y="6277967"/>
            <a:ext cx="1587064" cy="400406"/>
          </a:xfrm>
          <a:prstGeom prst="rect">
            <a:avLst/>
          </a:prstGeom>
        </p:spPr>
      </p:pic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686C26A7-B3D9-44F8-BEED-549AD98CD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0601" y="1230297"/>
            <a:ext cx="10058400" cy="3431403"/>
          </a:xfrm>
        </p:spPr>
        <p:txBody>
          <a:bodyPr>
            <a:normAutofit/>
          </a:bodyPr>
          <a:lstStyle/>
          <a:p>
            <a:endParaRPr lang="nl-BE" dirty="0"/>
          </a:p>
          <a:p>
            <a:endParaRPr lang="nl-BE" u="sng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9C2E5CA2-2415-4302-BAF1-F452FA2E5EF4}"/>
              </a:ext>
            </a:extLst>
          </p:cNvPr>
          <p:cNvSpPr txBox="1">
            <a:spLocks/>
          </p:cNvSpPr>
          <p:nvPr/>
        </p:nvSpPr>
        <p:spPr>
          <a:xfrm>
            <a:off x="456795" y="1286476"/>
            <a:ext cx="4563779" cy="44500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2400" dirty="0"/>
              <a:t>Na het einde van de wedstrijd krijg je het </a:t>
            </a:r>
            <a:r>
              <a:rPr lang="nl-BE" sz="2400" dirty="0" err="1"/>
              <a:t>results</a:t>
            </a:r>
            <a:r>
              <a:rPr lang="nl-BE" sz="2400" dirty="0"/>
              <a:t> te zien van de wedstrijd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nl-BE" sz="2400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nl-BE" sz="2400" dirty="0"/>
          </a:p>
          <a:p>
            <a:endParaRPr lang="nl-BE" sz="2400" dirty="0"/>
          </a:p>
          <a:p>
            <a:endParaRPr lang="nl-BE" sz="2400" dirty="0"/>
          </a:p>
          <a:p>
            <a:endParaRPr lang="nl-BE" sz="2400" dirty="0"/>
          </a:p>
          <a:p>
            <a:endParaRPr lang="nl-BE" sz="600" dirty="0"/>
          </a:p>
          <a:p>
            <a:endParaRPr lang="nl-BE" sz="600" dirty="0"/>
          </a:p>
          <a:p>
            <a:pPr marL="0" indent="0">
              <a:buNone/>
            </a:pPr>
            <a:r>
              <a:rPr lang="nl-BE" sz="600" dirty="0"/>
              <a:t> </a:t>
            </a:r>
          </a:p>
          <a:p>
            <a:endParaRPr lang="nl-BE" sz="600" u="sng" dirty="0"/>
          </a:p>
          <a:p>
            <a:endParaRPr lang="nl-BE" sz="600" dirty="0"/>
          </a:p>
          <a:p>
            <a:endParaRPr lang="nl-BE" sz="600" dirty="0"/>
          </a:p>
          <a:p>
            <a:endParaRPr lang="nl-BE" sz="600" dirty="0"/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F34CBAAB-D7AD-42B6-BC44-CB43C2C46ECD}"/>
              </a:ext>
            </a:extLst>
          </p:cNvPr>
          <p:cNvSpPr txBox="1">
            <a:spLocks/>
          </p:cNvSpPr>
          <p:nvPr/>
        </p:nvSpPr>
        <p:spPr>
          <a:xfrm>
            <a:off x="433634" y="1657350"/>
            <a:ext cx="10058400" cy="4158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BE" dirty="0"/>
          </a:p>
          <a:p>
            <a:endParaRPr lang="nl-BE" dirty="0"/>
          </a:p>
          <a:p>
            <a:pPr marL="0" indent="0">
              <a:buNone/>
            </a:pPr>
            <a:r>
              <a:rPr lang="nl-BE" dirty="0"/>
              <a:t> </a:t>
            </a:r>
          </a:p>
          <a:p>
            <a:endParaRPr lang="nl-BE" u="sng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40B094B5-1EAC-46D6-8B9F-5134F804B660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" t="3631"/>
          <a:stretch/>
        </p:blipFill>
        <p:spPr bwMode="auto">
          <a:xfrm>
            <a:off x="5443870" y="1249262"/>
            <a:ext cx="6291335" cy="45501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7323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6D4E61-F191-4A03-B867-B6D4E7180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61433"/>
            <a:ext cx="10058400" cy="768864"/>
          </a:xfrm>
        </p:spPr>
        <p:txBody>
          <a:bodyPr>
            <a:normAutofit fontScale="90000"/>
          </a:bodyPr>
          <a:lstStyle/>
          <a:p>
            <a:pPr algn="ctr"/>
            <a:r>
              <a:rPr lang="nl-BE" dirty="0"/>
              <a:t>AANMAKEN VAN LOGIN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0548BB2-48CE-4B22-A1DF-DB46A195D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848" y="6272784"/>
            <a:ext cx="10699906" cy="365125"/>
          </a:xfrm>
        </p:spPr>
        <p:txBody>
          <a:bodyPr/>
          <a:lstStyle/>
          <a:p>
            <a:pPr algn="r"/>
            <a:fld id="{4FAB73BC-B049-4115-A692-8D63A059BFB8}" type="slidenum">
              <a:rPr lang="en-US" smtClean="0"/>
              <a:pPr algn="r"/>
              <a:t>4</a:t>
            </a:fld>
            <a:endParaRPr lang="en-US" dirty="0"/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54F0C67E-BEF5-4803-9899-8D8259303671}"/>
              </a:ext>
            </a:extLst>
          </p:cNvPr>
          <p:cNvSpPr txBox="1">
            <a:spLocks/>
          </p:cNvSpPr>
          <p:nvPr/>
        </p:nvSpPr>
        <p:spPr>
          <a:xfrm>
            <a:off x="859298" y="6277967"/>
            <a:ext cx="10473404" cy="400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Opleidingssessies volleyspike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1EEBDE6-4992-4E71-84C9-0360642F3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4472" y="6277967"/>
            <a:ext cx="1587064" cy="400406"/>
          </a:xfrm>
          <a:prstGeom prst="rect">
            <a:avLst/>
          </a:prstGeom>
        </p:spPr>
      </p:pic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686C26A7-B3D9-44F8-BEED-549AD98CD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0601" y="1230297"/>
            <a:ext cx="10058400" cy="3431403"/>
          </a:xfrm>
        </p:spPr>
        <p:txBody>
          <a:bodyPr>
            <a:normAutofit/>
          </a:bodyPr>
          <a:lstStyle/>
          <a:p>
            <a:r>
              <a:rPr lang="nl-BE" dirty="0"/>
              <a:t>We zien rechts het tabblad Volleyspike – klik hier op.</a:t>
            </a:r>
          </a:p>
          <a:p>
            <a:r>
              <a:rPr lang="nl-BE" dirty="0"/>
              <a:t>Hier zie je het stamnummer van je club</a:t>
            </a:r>
          </a:p>
          <a:p>
            <a:r>
              <a:rPr lang="nl-BE" dirty="0"/>
              <a:t>De pincode is standaard ingesteld op 12345 – Wijzig hier de pincode.</a:t>
            </a:r>
          </a:p>
          <a:p>
            <a:r>
              <a:rPr lang="nl-BE" dirty="0"/>
              <a:t>Klik op opslaan</a:t>
            </a:r>
          </a:p>
          <a:p>
            <a:endParaRPr lang="nl-BE" u="sng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8D432035-9776-45CB-A090-43DB759165C6}"/>
              </a:ext>
            </a:extLst>
          </p:cNvPr>
          <p:cNvPicPr/>
          <p:nvPr/>
        </p:nvPicPr>
        <p:blipFill rotWithShape="1">
          <a:blip r:embed="rId3"/>
          <a:srcRect l="16368" t="9994" r="1621" b="24750"/>
          <a:stretch/>
        </p:blipFill>
        <p:spPr bwMode="auto">
          <a:xfrm>
            <a:off x="4457129" y="3350960"/>
            <a:ext cx="5405120" cy="24193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64012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6D4E61-F191-4A03-B867-B6D4E7180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220091"/>
            <a:ext cx="10058400" cy="768864"/>
          </a:xfrm>
        </p:spPr>
        <p:txBody>
          <a:bodyPr>
            <a:normAutofit fontScale="90000"/>
          </a:bodyPr>
          <a:lstStyle/>
          <a:p>
            <a:pPr algn="ctr"/>
            <a:r>
              <a:rPr lang="nl-BE" dirty="0"/>
              <a:t>AFSLUITEN WEDSTRIJD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0548BB2-48CE-4B22-A1DF-DB46A195D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848" y="6272784"/>
            <a:ext cx="10699906" cy="365125"/>
          </a:xfrm>
        </p:spPr>
        <p:txBody>
          <a:bodyPr/>
          <a:lstStyle/>
          <a:p>
            <a:pPr algn="r"/>
            <a:fld id="{4FAB73BC-B049-4115-A692-8D63A059BFB8}" type="slidenum">
              <a:rPr lang="en-US" smtClean="0"/>
              <a:pPr algn="r"/>
              <a:t>40</a:t>
            </a:fld>
            <a:endParaRPr lang="en-US" dirty="0"/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54F0C67E-BEF5-4803-9899-8D8259303671}"/>
              </a:ext>
            </a:extLst>
          </p:cNvPr>
          <p:cNvSpPr txBox="1">
            <a:spLocks/>
          </p:cNvSpPr>
          <p:nvPr/>
        </p:nvSpPr>
        <p:spPr>
          <a:xfrm>
            <a:off x="859298" y="6277967"/>
            <a:ext cx="10473404" cy="400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Opleidingssessies volleyspike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1EEBDE6-4992-4E71-84C9-0360642F3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4472" y="6277967"/>
            <a:ext cx="1587064" cy="400406"/>
          </a:xfrm>
          <a:prstGeom prst="rect">
            <a:avLst/>
          </a:prstGeom>
        </p:spPr>
      </p:pic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686C26A7-B3D9-44F8-BEED-549AD98CD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0601" y="1230297"/>
            <a:ext cx="10058400" cy="3431403"/>
          </a:xfrm>
        </p:spPr>
        <p:txBody>
          <a:bodyPr>
            <a:normAutofit/>
          </a:bodyPr>
          <a:lstStyle/>
          <a:p>
            <a:endParaRPr lang="nl-BE" dirty="0"/>
          </a:p>
          <a:p>
            <a:endParaRPr lang="nl-BE" u="sng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9C2E5CA2-2415-4302-BAF1-F452FA2E5EF4}"/>
              </a:ext>
            </a:extLst>
          </p:cNvPr>
          <p:cNvSpPr txBox="1">
            <a:spLocks/>
          </p:cNvSpPr>
          <p:nvPr/>
        </p:nvSpPr>
        <p:spPr>
          <a:xfrm>
            <a:off x="456795" y="1286476"/>
            <a:ext cx="4563779" cy="44500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2400" dirty="0"/>
              <a:t>Ga naar het beginscherm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2400" dirty="0"/>
              <a:t>Klik op </a:t>
            </a:r>
            <a:r>
              <a:rPr lang="nl-BE" sz="2400" dirty="0" err="1"/>
              <a:t>results</a:t>
            </a:r>
            <a:endParaRPr lang="nl-BE" sz="2400" dirty="0"/>
          </a:p>
          <a:p>
            <a:r>
              <a:rPr lang="nl-BE" dirty="0"/>
              <a:t>Je kan nu de uitslag van de </a:t>
            </a:r>
            <a:r>
              <a:rPr lang="nl-BE" dirty="0" err="1"/>
              <a:t>reservenwedstrijd</a:t>
            </a:r>
            <a:r>
              <a:rPr lang="nl-BE" dirty="0"/>
              <a:t> invullen</a:t>
            </a:r>
          </a:p>
          <a:p>
            <a:r>
              <a:rPr lang="nl-BE" dirty="0"/>
              <a:t>Je kan ook van alles bekijken</a:t>
            </a:r>
          </a:p>
          <a:p>
            <a:pPr lvl="0"/>
            <a:r>
              <a:rPr lang="nl-BE" dirty="0" err="1"/>
              <a:t>Roster</a:t>
            </a:r>
            <a:r>
              <a:rPr lang="nl-BE" dirty="0"/>
              <a:t>: geeft de spelerslijsten weer</a:t>
            </a:r>
          </a:p>
          <a:p>
            <a:pPr lvl="0"/>
            <a:r>
              <a:rPr lang="nl-BE" dirty="0" err="1"/>
              <a:t>Results</a:t>
            </a:r>
            <a:r>
              <a:rPr lang="nl-BE" dirty="0"/>
              <a:t>: het vak uitslag</a:t>
            </a:r>
          </a:p>
          <a:p>
            <a:pPr lvl="0"/>
            <a:r>
              <a:rPr lang="nl-BE" dirty="0" err="1"/>
              <a:t>Sanctions</a:t>
            </a:r>
            <a:r>
              <a:rPr lang="nl-BE" dirty="0"/>
              <a:t>: het vak met kaarten van vroeger</a:t>
            </a:r>
          </a:p>
          <a:p>
            <a:pPr lvl="0"/>
            <a:r>
              <a:rPr lang="nl-BE" dirty="0" err="1"/>
              <a:t>Comments</a:t>
            </a:r>
            <a:r>
              <a:rPr lang="nl-BE" dirty="0"/>
              <a:t> report: opmerkingen die zijn genoteerd</a:t>
            </a:r>
          </a:p>
          <a:p>
            <a:pPr lvl="0"/>
            <a:r>
              <a:rPr lang="nl-BE" dirty="0"/>
              <a:t>Per set kan je ook het wedstrijdblad van vroeger zien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nl-BE" sz="2400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nl-BE" sz="2400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nl-BE" sz="2400" dirty="0"/>
          </a:p>
          <a:p>
            <a:endParaRPr lang="nl-BE" sz="2400" dirty="0"/>
          </a:p>
          <a:p>
            <a:endParaRPr lang="nl-BE" sz="2400" dirty="0"/>
          </a:p>
          <a:p>
            <a:endParaRPr lang="nl-BE" sz="2400" dirty="0"/>
          </a:p>
          <a:p>
            <a:endParaRPr lang="nl-BE" sz="600" dirty="0"/>
          </a:p>
          <a:p>
            <a:endParaRPr lang="nl-BE" sz="600" dirty="0"/>
          </a:p>
          <a:p>
            <a:pPr marL="0" indent="0">
              <a:buNone/>
            </a:pPr>
            <a:r>
              <a:rPr lang="nl-BE" sz="600" dirty="0"/>
              <a:t> </a:t>
            </a:r>
          </a:p>
          <a:p>
            <a:endParaRPr lang="nl-BE" sz="600" u="sng" dirty="0"/>
          </a:p>
          <a:p>
            <a:endParaRPr lang="nl-BE" sz="600" dirty="0"/>
          </a:p>
          <a:p>
            <a:endParaRPr lang="nl-BE" sz="600" dirty="0"/>
          </a:p>
          <a:p>
            <a:endParaRPr lang="nl-BE" sz="600" dirty="0"/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F34CBAAB-D7AD-42B6-BC44-CB43C2C46ECD}"/>
              </a:ext>
            </a:extLst>
          </p:cNvPr>
          <p:cNvSpPr txBox="1">
            <a:spLocks/>
          </p:cNvSpPr>
          <p:nvPr/>
        </p:nvSpPr>
        <p:spPr>
          <a:xfrm>
            <a:off x="433634" y="1657350"/>
            <a:ext cx="10058400" cy="4158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BE" dirty="0"/>
          </a:p>
          <a:p>
            <a:endParaRPr lang="nl-BE" dirty="0"/>
          </a:p>
          <a:p>
            <a:pPr marL="0" indent="0">
              <a:buNone/>
            </a:pPr>
            <a:r>
              <a:rPr lang="nl-BE" dirty="0"/>
              <a:t> </a:t>
            </a:r>
          </a:p>
          <a:p>
            <a:endParaRPr lang="nl-BE" u="sng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01B35EC1-FD82-42E5-B0F9-B48C5BD902D4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" t="3439" r="1252" b="10000"/>
          <a:stretch/>
        </p:blipFill>
        <p:spPr bwMode="auto">
          <a:xfrm>
            <a:off x="5020574" y="1195028"/>
            <a:ext cx="6515100" cy="43148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7BBEEC0C-0D8F-4157-9BD2-3484287F74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5124538" y="935520"/>
            <a:ext cx="6645216" cy="498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87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6D4E61-F191-4A03-B867-B6D4E7180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220091"/>
            <a:ext cx="10058400" cy="768864"/>
          </a:xfrm>
        </p:spPr>
        <p:txBody>
          <a:bodyPr>
            <a:normAutofit fontScale="90000"/>
          </a:bodyPr>
          <a:lstStyle/>
          <a:p>
            <a:pPr algn="ctr"/>
            <a:r>
              <a:rPr lang="nl-BE" dirty="0"/>
              <a:t>AFSLUITEN WEDSTRIJD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0548BB2-48CE-4B22-A1DF-DB46A195D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848" y="6272784"/>
            <a:ext cx="10699906" cy="365125"/>
          </a:xfrm>
        </p:spPr>
        <p:txBody>
          <a:bodyPr/>
          <a:lstStyle/>
          <a:p>
            <a:pPr algn="r"/>
            <a:fld id="{4FAB73BC-B049-4115-A692-8D63A059BFB8}" type="slidenum">
              <a:rPr lang="en-US" smtClean="0"/>
              <a:pPr algn="r"/>
              <a:t>41</a:t>
            </a:fld>
            <a:endParaRPr lang="en-US" dirty="0"/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54F0C67E-BEF5-4803-9899-8D8259303671}"/>
              </a:ext>
            </a:extLst>
          </p:cNvPr>
          <p:cNvSpPr txBox="1">
            <a:spLocks/>
          </p:cNvSpPr>
          <p:nvPr/>
        </p:nvSpPr>
        <p:spPr>
          <a:xfrm>
            <a:off x="859298" y="6277967"/>
            <a:ext cx="10473404" cy="400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Opleidingssessies volleyspike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1EEBDE6-4992-4E71-84C9-0360642F3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4472" y="6277967"/>
            <a:ext cx="1587064" cy="400406"/>
          </a:xfrm>
          <a:prstGeom prst="rect">
            <a:avLst/>
          </a:prstGeom>
        </p:spPr>
      </p:pic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686C26A7-B3D9-44F8-BEED-549AD98CD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0601" y="1230297"/>
            <a:ext cx="10058400" cy="3431403"/>
          </a:xfrm>
        </p:spPr>
        <p:txBody>
          <a:bodyPr>
            <a:normAutofit/>
          </a:bodyPr>
          <a:lstStyle/>
          <a:p>
            <a:endParaRPr lang="nl-BE" dirty="0"/>
          </a:p>
          <a:p>
            <a:endParaRPr lang="nl-BE" u="sng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9C2E5CA2-2415-4302-BAF1-F452FA2E5EF4}"/>
              </a:ext>
            </a:extLst>
          </p:cNvPr>
          <p:cNvSpPr txBox="1">
            <a:spLocks/>
          </p:cNvSpPr>
          <p:nvPr/>
        </p:nvSpPr>
        <p:spPr>
          <a:xfrm>
            <a:off x="456795" y="1286476"/>
            <a:ext cx="4563779" cy="44500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2400" dirty="0"/>
              <a:t>Klik op SIGN OFF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2400" dirty="0"/>
              <a:t>De markeerder, kapiteins en scheidsrechters worden gevraagd te tekenen.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2400" dirty="0"/>
              <a:t>Klik daarna op bevestigen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2400" dirty="0"/>
              <a:t>Als je terug naar het hoofdvenster gaat is </a:t>
            </a:r>
            <a:r>
              <a:rPr lang="nl-BE" sz="2400" dirty="0" err="1"/>
              <a:t>Sign</a:t>
            </a:r>
            <a:r>
              <a:rPr lang="nl-BE" sz="2400" dirty="0"/>
              <a:t> off niet meer rood gekleurd.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nl-BE" sz="2400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nl-BE" sz="2400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nl-BE" sz="2400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nl-BE" sz="2400" dirty="0"/>
          </a:p>
          <a:p>
            <a:endParaRPr lang="nl-BE" sz="2400" dirty="0"/>
          </a:p>
          <a:p>
            <a:endParaRPr lang="nl-BE" sz="2400" dirty="0"/>
          </a:p>
          <a:p>
            <a:endParaRPr lang="nl-BE" sz="2400" dirty="0"/>
          </a:p>
          <a:p>
            <a:endParaRPr lang="nl-BE" sz="600" dirty="0"/>
          </a:p>
          <a:p>
            <a:endParaRPr lang="nl-BE" sz="600" dirty="0"/>
          </a:p>
          <a:p>
            <a:pPr marL="0" indent="0">
              <a:buNone/>
            </a:pPr>
            <a:r>
              <a:rPr lang="nl-BE" sz="600" dirty="0"/>
              <a:t> </a:t>
            </a:r>
          </a:p>
          <a:p>
            <a:endParaRPr lang="nl-BE" sz="600" u="sng" dirty="0"/>
          </a:p>
          <a:p>
            <a:endParaRPr lang="nl-BE" sz="600" dirty="0"/>
          </a:p>
          <a:p>
            <a:endParaRPr lang="nl-BE" sz="600" dirty="0"/>
          </a:p>
          <a:p>
            <a:endParaRPr lang="nl-BE" sz="600" dirty="0"/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F34CBAAB-D7AD-42B6-BC44-CB43C2C46ECD}"/>
              </a:ext>
            </a:extLst>
          </p:cNvPr>
          <p:cNvSpPr txBox="1">
            <a:spLocks/>
          </p:cNvSpPr>
          <p:nvPr/>
        </p:nvSpPr>
        <p:spPr>
          <a:xfrm>
            <a:off x="433634" y="1657350"/>
            <a:ext cx="10058400" cy="4158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BE" dirty="0"/>
          </a:p>
          <a:p>
            <a:endParaRPr lang="nl-BE" dirty="0"/>
          </a:p>
          <a:p>
            <a:pPr marL="0" indent="0">
              <a:buNone/>
            </a:pPr>
            <a:r>
              <a:rPr lang="nl-BE" dirty="0"/>
              <a:t> </a:t>
            </a:r>
          </a:p>
          <a:p>
            <a:endParaRPr lang="nl-BE" u="sng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4AB0F51-EB53-4045-8017-3DAD3057A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9729" y="1082053"/>
            <a:ext cx="6608637" cy="485893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94F4CDD-D936-477D-868F-CF60E2A59B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99" t="2567"/>
          <a:stretch/>
        </p:blipFill>
        <p:spPr>
          <a:xfrm>
            <a:off x="5149729" y="1116981"/>
            <a:ext cx="6585476" cy="485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6D4E61-F191-4A03-B867-B6D4E7180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220091"/>
            <a:ext cx="10058400" cy="768864"/>
          </a:xfrm>
        </p:spPr>
        <p:txBody>
          <a:bodyPr>
            <a:normAutofit fontScale="90000"/>
          </a:bodyPr>
          <a:lstStyle/>
          <a:p>
            <a:pPr algn="ctr"/>
            <a:r>
              <a:rPr lang="nl-BE" dirty="0"/>
              <a:t>WEDSTRIJD UPLOADEN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0548BB2-48CE-4B22-A1DF-DB46A195D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848" y="6272784"/>
            <a:ext cx="10699906" cy="365125"/>
          </a:xfrm>
        </p:spPr>
        <p:txBody>
          <a:bodyPr/>
          <a:lstStyle/>
          <a:p>
            <a:pPr algn="r"/>
            <a:fld id="{4FAB73BC-B049-4115-A692-8D63A059BFB8}" type="slidenum">
              <a:rPr lang="en-US" smtClean="0"/>
              <a:pPr algn="r"/>
              <a:t>42</a:t>
            </a:fld>
            <a:endParaRPr lang="en-US" dirty="0"/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54F0C67E-BEF5-4803-9899-8D8259303671}"/>
              </a:ext>
            </a:extLst>
          </p:cNvPr>
          <p:cNvSpPr txBox="1">
            <a:spLocks/>
          </p:cNvSpPr>
          <p:nvPr/>
        </p:nvSpPr>
        <p:spPr>
          <a:xfrm>
            <a:off x="859298" y="6277967"/>
            <a:ext cx="10473404" cy="400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Opleidingssessies volleyspike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1EEBDE6-4992-4E71-84C9-0360642F3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4472" y="6277967"/>
            <a:ext cx="1587064" cy="400406"/>
          </a:xfrm>
          <a:prstGeom prst="rect">
            <a:avLst/>
          </a:prstGeom>
        </p:spPr>
      </p:pic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686C26A7-B3D9-44F8-BEED-549AD98CD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0601" y="1230297"/>
            <a:ext cx="10058400" cy="3431403"/>
          </a:xfrm>
        </p:spPr>
        <p:txBody>
          <a:bodyPr>
            <a:normAutofit/>
          </a:bodyPr>
          <a:lstStyle/>
          <a:p>
            <a:endParaRPr lang="nl-BE" dirty="0"/>
          </a:p>
          <a:p>
            <a:endParaRPr lang="nl-BE" u="sng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9C2E5CA2-2415-4302-BAF1-F452FA2E5EF4}"/>
              </a:ext>
            </a:extLst>
          </p:cNvPr>
          <p:cNvSpPr txBox="1">
            <a:spLocks/>
          </p:cNvSpPr>
          <p:nvPr/>
        </p:nvSpPr>
        <p:spPr>
          <a:xfrm>
            <a:off x="456795" y="1286476"/>
            <a:ext cx="4563779" cy="44500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2400" dirty="0">
                <a:solidFill>
                  <a:srgbClr val="FF0000"/>
                </a:solidFill>
              </a:rPr>
              <a:t>Hier moeten we terug online zijn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2400" dirty="0"/>
              <a:t>Ga naar het hoofdvenster.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2400" dirty="0"/>
              <a:t>Klik op Upload manager.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l-BE" sz="2400" dirty="0"/>
              <a:t>Alle vinkjes zijn groen en je wedstrijd wordt </a:t>
            </a:r>
            <a:r>
              <a:rPr lang="nl-BE" sz="2400" dirty="0" err="1"/>
              <a:t>upgeload</a:t>
            </a:r>
            <a:r>
              <a:rPr lang="nl-BE" sz="2400" dirty="0"/>
              <a:t> naar volleyadmin2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nl-BE" sz="2400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nl-BE" sz="2400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nl-BE" sz="2400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nl-BE" sz="2400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nl-BE" sz="2400" dirty="0"/>
          </a:p>
          <a:p>
            <a:endParaRPr lang="nl-BE" sz="2400" dirty="0"/>
          </a:p>
          <a:p>
            <a:endParaRPr lang="nl-BE" sz="2400" dirty="0"/>
          </a:p>
          <a:p>
            <a:endParaRPr lang="nl-BE" sz="2400" dirty="0"/>
          </a:p>
          <a:p>
            <a:endParaRPr lang="nl-BE" sz="600" dirty="0"/>
          </a:p>
          <a:p>
            <a:endParaRPr lang="nl-BE" sz="600" dirty="0"/>
          </a:p>
          <a:p>
            <a:pPr marL="0" indent="0">
              <a:buNone/>
            </a:pPr>
            <a:r>
              <a:rPr lang="nl-BE" sz="600" dirty="0"/>
              <a:t> </a:t>
            </a:r>
          </a:p>
          <a:p>
            <a:endParaRPr lang="nl-BE" sz="600" u="sng" dirty="0"/>
          </a:p>
          <a:p>
            <a:endParaRPr lang="nl-BE" sz="600" dirty="0"/>
          </a:p>
          <a:p>
            <a:endParaRPr lang="nl-BE" sz="600" dirty="0"/>
          </a:p>
          <a:p>
            <a:endParaRPr lang="nl-BE" sz="600" dirty="0"/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F34CBAAB-D7AD-42B6-BC44-CB43C2C46ECD}"/>
              </a:ext>
            </a:extLst>
          </p:cNvPr>
          <p:cNvSpPr txBox="1">
            <a:spLocks/>
          </p:cNvSpPr>
          <p:nvPr/>
        </p:nvSpPr>
        <p:spPr>
          <a:xfrm>
            <a:off x="433634" y="1657350"/>
            <a:ext cx="10058400" cy="4158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BE" dirty="0"/>
          </a:p>
          <a:p>
            <a:endParaRPr lang="nl-BE" dirty="0"/>
          </a:p>
          <a:p>
            <a:pPr marL="0" indent="0">
              <a:buNone/>
            </a:pPr>
            <a:r>
              <a:rPr lang="nl-BE" dirty="0"/>
              <a:t> </a:t>
            </a:r>
          </a:p>
          <a:p>
            <a:endParaRPr lang="nl-BE" u="sng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E9228EEC-9A7B-412F-B878-51D59A0E41FD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" t="3249" r="-1050" b="26421"/>
          <a:stretch/>
        </p:blipFill>
        <p:spPr bwMode="auto">
          <a:xfrm>
            <a:off x="5020574" y="1230297"/>
            <a:ext cx="6677025" cy="3505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9B16A7D0-4023-484F-BE99-556CE11C3749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" t="3439"/>
          <a:stretch/>
        </p:blipFill>
        <p:spPr bwMode="auto">
          <a:xfrm>
            <a:off x="5043735" y="1330511"/>
            <a:ext cx="6616700" cy="48126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6743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6D4E61-F191-4A03-B867-B6D4E7180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220091"/>
            <a:ext cx="10058400" cy="768864"/>
          </a:xfrm>
        </p:spPr>
        <p:txBody>
          <a:bodyPr>
            <a:normAutofit fontScale="90000"/>
          </a:bodyPr>
          <a:lstStyle/>
          <a:p>
            <a:pPr algn="ctr"/>
            <a:r>
              <a:rPr lang="nl-BE" dirty="0"/>
              <a:t>NIET BEHANDELDE ITEMS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0548BB2-48CE-4B22-A1DF-DB46A195D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848" y="6272784"/>
            <a:ext cx="10699906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54F0C67E-BEF5-4803-9899-8D8259303671}"/>
              </a:ext>
            </a:extLst>
          </p:cNvPr>
          <p:cNvSpPr txBox="1">
            <a:spLocks/>
          </p:cNvSpPr>
          <p:nvPr/>
        </p:nvSpPr>
        <p:spPr>
          <a:xfrm>
            <a:off x="859298" y="6277967"/>
            <a:ext cx="10473404" cy="400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r>
              <a:rPr kumimoji="0" lang="nl-BE" sz="2000" b="0" i="0" u="none" strike="noStrike" kern="1200" cap="none" spc="0" normalizeH="0" baseline="0" noProof="0" dirty="0">
                <a:ln>
                  <a:noFill/>
                </a:ln>
                <a:solidFill>
                  <a:srgbClr val="9B2D1F">
                    <a:lumMod val="40000"/>
                    <a:lumOff val="60000"/>
                  </a:srgbClr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Opleidingssessies volleyspike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1EEBDE6-4992-4E71-84C9-0360642F3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4472" y="6277967"/>
            <a:ext cx="1587064" cy="400406"/>
          </a:xfrm>
          <a:prstGeom prst="rect">
            <a:avLst/>
          </a:prstGeom>
        </p:spPr>
      </p:pic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686C26A7-B3D9-44F8-BEED-549AD98CD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0601" y="1230297"/>
            <a:ext cx="10058400" cy="3431403"/>
          </a:xfrm>
        </p:spPr>
        <p:txBody>
          <a:bodyPr>
            <a:normAutofit/>
          </a:bodyPr>
          <a:lstStyle/>
          <a:p>
            <a:endParaRPr lang="nl-BE" dirty="0"/>
          </a:p>
          <a:p>
            <a:r>
              <a:rPr lang="nl-BE" b="1" dirty="0"/>
              <a:t>Ongegronde aanvraag</a:t>
            </a:r>
          </a:p>
          <a:p>
            <a:pPr lvl="0"/>
            <a:r>
              <a:rPr lang="nl-BE" dirty="0"/>
              <a:t>De scheidsrechter zal aangeven als dit moet genoteerd worden.</a:t>
            </a:r>
          </a:p>
          <a:p>
            <a:pPr lvl="0"/>
            <a:r>
              <a:rPr lang="nl-BE" dirty="0"/>
              <a:t>Dit moet je aangeven via het symbool IR</a:t>
            </a:r>
          </a:p>
          <a:p>
            <a:pPr lvl="0"/>
            <a:r>
              <a:rPr lang="nl-BE" dirty="0"/>
              <a:t>Dit kan </a:t>
            </a:r>
            <a:r>
              <a:rPr lang="nl-BE" dirty="0" err="1"/>
              <a:t>bvb</a:t>
            </a:r>
            <a:r>
              <a:rPr lang="nl-BE" dirty="0"/>
              <a:t> gebeuren bij aanvragen van een derde time out in een zelfde set.</a:t>
            </a:r>
          </a:p>
          <a:p>
            <a:r>
              <a:rPr lang="nl-BE" dirty="0"/>
              <a:t> </a:t>
            </a:r>
          </a:p>
          <a:p>
            <a:r>
              <a:rPr lang="nl-BE" dirty="0"/>
              <a:t> </a:t>
            </a:r>
          </a:p>
          <a:p>
            <a:endParaRPr lang="nl-BE" u="sng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9C2E5CA2-2415-4302-BAF1-F452FA2E5EF4}"/>
              </a:ext>
            </a:extLst>
          </p:cNvPr>
          <p:cNvSpPr txBox="1">
            <a:spLocks/>
          </p:cNvSpPr>
          <p:nvPr/>
        </p:nvSpPr>
        <p:spPr>
          <a:xfrm>
            <a:off x="456795" y="1286476"/>
            <a:ext cx="10550511" cy="44500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-18288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None/>
              <a:tabLst/>
              <a:defRPr/>
            </a:pPr>
            <a:r>
              <a:rPr kumimoji="0" lang="nl-BE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 </a:t>
            </a: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6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F34CBAAB-D7AD-42B6-BC44-CB43C2C46ECD}"/>
              </a:ext>
            </a:extLst>
          </p:cNvPr>
          <p:cNvSpPr txBox="1">
            <a:spLocks/>
          </p:cNvSpPr>
          <p:nvPr/>
        </p:nvSpPr>
        <p:spPr>
          <a:xfrm>
            <a:off x="433634" y="1657350"/>
            <a:ext cx="10058400" cy="4158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None/>
              <a:tabLst/>
              <a:defRPr/>
            </a:pPr>
            <a:r>
              <a:rPr kumimoji="0" lang="nl-B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 </a:t>
            </a: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20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840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6D4E61-F191-4A03-B867-B6D4E7180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220091"/>
            <a:ext cx="10058400" cy="768864"/>
          </a:xfrm>
        </p:spPr>
        <p:txBody>
          <a:bodyPr>
            <a:normAutofit fontScale="90000"/>
          </a:bodyPr>
          <a:lstStyle/>
          <a:p>
            <a:pPr algn="ctr"/>
            <a:r>
              <a:rPr lang="nl-BE" dirty="0"/>
              <a:t>NIET BEHANDELDE ITEMS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0548BB2-48CE-4B22-A1DF-DB46A195D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848" y="6272784"/>
            <a:ext cx="10699906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54F0C67E-BEF5-4803-9899-8D8259303671}"/>
              </a:ext>
            </a:extLst>
          </p:cNvPr>
          <p:cNvSpPr txBox="1">
            <a:spLocks/>
          </p:cNvSpPr>
          <p:nvPr/>
        </p:nvSpPr>
        <p:spPr>
          <a:xfrm>
            <a:off x="859298" y="6277967"/>
            <a:ext cx="10473404" cy="400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r>
              <a:rPr kumimoji="0" lang="nl-BE" sz="2000" b="0" i="0" u="none" strike="noStrike" kern="1200" cap="none" spc="0" normalizeH="0" baseline="0" noProof="0" dirty="0">
                <a:ln>
                  <a:noFill/>
                </a:ln>
                <a:solidFill>
                  <a:srgbClr val="9B2D1F">
                    <a:lumMod val="40000"/>
                    <a:lumOff val="60000"/>
                  </a:srgbClr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Opleidingssessies volleyspike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1EEBDE6-4992-4E71-84C9-0360642F3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4472" y="6277967"/>
            <a:ext cx="1587064" cy="400406"/>
          </a:xfrm>
          <a:prstGeom prst="rect">
            <a:avLst/>
          </a:prstGeom>
        </p:spPr>
      </p:pic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686C26A7-B3D9-44F8-BEED-549AD98CD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0601" y="1230297"/>
            <a:ext cx="10058400" cy="4450089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nl-BE" dirty="0"/>
              <a:t> </a:t>
            </a:r>
          </a:p>
          <a:p>
            <a:r>
              <a:rPr lang="nl-BE" sz="3500" b="1" dirty="0"/>
              <a:t>Uitzonderlijke wissel</a:t>
            </a:r>
          </a:p>
          <a:p>
            <a:pPr lvl="0"/>
            <a:r>
              <a:rPr lang="nl-BE" sz="3500" dirty="0"/>
              <a:t>In ons voorbeeld in set 2 hebben wij speler </a:t>
            </a:r>
            <a:r>
              <a:rPr lang="nl-BE" sz="3500" dirty="0" err="1"/>
              <a:t>nr</a:t>
            </a:r>
            <a:r>
              <a:rPr lang="nl-BE" sz="3500" dirty="0"/>
              <a:t> 5 van Team B vervangen door </a:t>
            </a:r>
            <a:r>
              <a:rPr lang="nl-BE" sz="3500" dirty="0" err="1"/>
              <a:t>nr</a:t>
            </a:r>
            <a:r>
              <a:rPr lang="nl-BE" sz="3500" dirty="0"/>
              <a:t> 7 en dan terug ingebracht.</a:t>
            </a:r>
          </a:p>
          <a:p>
            <a:pPr lvl="0"/>
            <a:r>
              <a:rPr lang="nl-BE" sz="3500" dirty="0"/>
              <a:t>Stel dat </a:t>
            </a:r>
            <a:r>
              <a:rPr lang="nl-BE" sz="3500" dirty="0" err="1"/>
              <a:t>nr</a:t>
            </a:r>
            <a:r>
              <a:rPr lang="nl-BE" sz="3500" dirty="0"/>
              <a:t> 5 zich kwetst in diezelfde set.</a:t>
            </a:r>
          </a:p>
          <a:p>
            <a:pPr lvl="0"/>
            <a:r>
              <a:rPr lang="nl-BE" sz="3500" dirty="0"/>
              <a:t>Je klikt dan op </a:t>
            </a:r>
            <a:r>
              <a:rPr lang="nl-BE" sz="3500" dirty="0" err="1"/>
              <a:t>nr</a:t>
            </a:r>
            <a:r>
              <a:rPr lang="nl-BE" sz="3500" dirty="0"/>
              <a:t> 5</a:t>
            </a:r>
          </a:p>
          <a:p>
            <a:pPr lvl="0"/>
            <a:r>
              <a:rPr lang="nl-BE" sz="3500" dirty="0"/>
              <a:t>Je krijgt het kleurenscherm</a:t>
            </a:r>
          </a:p>
          <a:p>
            <a:pPr lvl="0"/>
            <a:r>
              <a:rPr lang="nl-BE" sz="3500" dirty="0"/>
              <a:t>Nu kies je voor blessure (oranje)</a:t>
            </a:r>
          </a:p>
          <a:p>
            <a:pPr lvl="0"/>
            <a:r>
              <a:rPr lang="nl-BE" sz="3500" dirty="0"/>
              <a:t>Dan komen de beschikbare wisselspelers en je kan één van die spelers kiezen om in te vallen.</a:t>
            </a:r>
          </a:p>
          <a:p>
            <a:pPr lvl="0"/>
            <a:r>
              <a:rPr lang="nl-BE" sz="3500" dirty="0"/>
              <a:t>Een uitzonderlijke wissel betekent dat gelijk welke speler die niet op het veld staat op het ogenblik van de kwetsuur mag gebruikt worden om de gekwetste speler te wisselen. </a:t>
            </a:r>
            <a:r>
              <a:rPr lang="nl-BE" sz="3500" b="1" dirty="0"/>
              <a:t>Dit met uitzondering van de libero(‘s)</a:t>
            </a:r>
            <a:endParaRPr lang="nl-BE" sz="3500" dirty="0"/>
          </a:p>
          <a:p>
            <a:pPr lvl="0"/>
            <a:r>
              <a:rPr lang="nl-BE" sz="3500" dirty="0"/>
              <a:t>Speler </a:t>
            </a:r>
            <a:r>
              <a:rPr lang="nl-BE" sz="3500" dirty="0" err="1"/>
              <a:t>nr</a:t>
            </a:r>
            <a:r>
              <a:rPr lang="nl-BE" sz="3500" dirty="0"/>
              <a:t> 5 kan dan wel in de verdere wedstrijd niet meer spelen omdat hij vervangen is bij een blessure door een uitzonderlijke wissel.</a:t>
            </a:r>
          </a:p>
          <a:p>
            <a:pPr lvl="0"/>
            <a:r>
              <a:rPr lang="nl-BE" sz="3500" dirty="0"/>
              <a:t>De uitzonderlijke wissel zal ook via het vak “</a:t>
            </a:r>
            <a:r>
              <a:rPr lang="nl-BE" sz="3500" dirty="0" err="1"/>
              <a:t>comments</a:t>
            </a:r>
            <a:r>
              <a:rPr lang="nl-BE" sz="3500" dirty="0"/>
              <a:t>” toegelicht worden. (zoals vroeger in het vak opmerkingen)</a:t>
            </a:r>
          </a:p>
          <a:p>
            <a:r>
              <a:rPr lang="nl-BE" dirty="0"/>
              <a:t> </a:t>
            </a:r>
          </a:p>
          <a:p>
            <a:endParaRPr lang="nl-BE" u="sng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9C2E5CA2-2415-4302-BAF1-F452FA2E5EF4}"/>
              </a:ext>
            </a:extLst>
          </p:cNvPr>
          <p:cNvSpPr txBox="1">
            <a:spLocks/>
          </p:cNvSpPr>
          <p:nvPr/>
        </p:nvSpPr>
        <p:spPr>
          <a:xfrm>
            <a:off x="456795" y="1286476"/>
            <a:ext cx="10550511" cy="44500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-18288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None/>
              <a:tabLst/>
              <a:defRPr/>
            </a:pPr>
            <a:r>
              <a:rPr kumimoji="0" lang="nl-BE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 </a:t>
            </a: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6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F34CBAAB-D7AD-42B6-BC44-CB43C2C46ECD}"/>
              </a:ext>
            </a:extLst>
          </p:cNvPr>
          <p:cNvSpPr txBox="1">
            <a:spLocks/>
          </p:cNvSpPr>
          <p:nvPr/>
        </p:nvSpPr>
        <p:spPr>
          <a:xfrm>
            <a:off x="433634" y="1657350"/>
            <a:ext cx="10058400" cy="4158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None/>
              <a:tabLst/>
              <a:defRPr/>
            </a:pPr>
            <a:r>
              <a:rPr kumimoji="0" lang="nl-B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 </a:t>
            </a: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20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04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6D4E61-F191-4A03-B867-B6D4E7180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220091"/>
            <a:ext cx="10058400" cy="768864"/>
          </a:xfrm>
        </p:spPr>
        <p:txBody>
          <a:bodyPr>
            <a:normAutofit fontScale="90000"/>
          </a:bodyPr>
          <a:lstStyle/>
          <a:p>
            <a:pPr algn="ctr"/>
            <a:r>
              <a:rPr lang="nl-BE" dirty="0"/>
              <a:t>NIET BEHANDELDE ITEMS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0548BB2-48CE-4B22-A1DF-DB46A195D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848" y="6272784"/>
            <a:ext cx="10699906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54F0C67E-BEF5-4803-9899-8D8259303671}"/>
              </a:ext>
            </a:extLst>
          </p:cNvPr>
          <p:cNvSpPr txBox="1">
            <a:spLocks/>
          </p:cNvSpPr>
          <p:nvPr/>
        </p:nvSpPr>
        <p:spPr>
          <a:xfrm>
            <a:off x="859298" y="6277967"/>
            <a:ext cx="10473404" cy="400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r>
              <a:rPr kumimoji="0" lang="nl-BE" sz="2000" b="0" i="0" u="none" strike="noStrike" kern="1200" cap="none" spc="0" normalizeH="0" baseline="0" noProof="0" dirty="0">
                <a:ln>
                  <a:noFill/>
                </a:ln>
                <a:solidFill>
                  <a:srgbClr val="9B2D1F">
                    <a:lumMod val="40000"/>
                    <a:lumOff val="60000"/>
                  </a:srgbClr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Opleidingssessies volleyspike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1EEBDE6-4992-4E71-84C9-0360642F3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4472" y="6277967"/>
            <a:ext cx="1587064" cy="400406"/>
          </a:xfrm>
          <a:prstGeom prst="rect">
            <a:avLst/>
          </a:prstGeom>
        </p:spPr>
      </p:pic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686C26A7-B3D9-44F8-BEED-549AD98CD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0601" y="1230297"/>
            <a:ext cx="10058400" cy="343140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nl-BE" dirty="0"/>
              <a:t> </a:t>
            </a:r>
          </a:p>
          <a:p>
            <a:r>
              <a:rPr lang="nl-BE" b="1" dirty="0"/>
              <a:t>Onvolledig verklaren van een ploeg</a:t>
            </a:r>
          </a:p>
          <a:p>
            <a:pPr lvl="0"/>
            <a:r>
              <a:rPr lang="nl-BE" dirty="0"/>
              <a:t>Dit is het geval als een team geen wisselspelers meer heeft en een wissel moet uitvoeren.</a:t>
            </a:r>
          </a:p>
          <a:p>
            <a:pPr lvl="0"/>
            <a:r>
              <a:rPr lang="nl-BE" dirty="0"/>
              <a:t>Dat kan </a:t>
            </a:r>
            <a:r>
              <a:rPr lang="nl-BE" dirty="0" err="1"/>
              <a:t>bvb</a:t>
            </a:r>
            <a:r>
              <a:rPr lang="nl-BE" dirty="0"/>
              <a:t> bij een blessure, uitwijzing of uitsluiting. Als op dat moment alle mogelijke wisselspelers op het veld staan, wordt de ploeg onvolledig verklaard.</a:t>
            </a:r>
          </a:p>
          <a:p>
            <a:pPr lvl="0"/>
            <a:r>
              <a:rPr lang="nl-BE" dirty="0"/>
              <a:t>Dat ene team kan dus niet meer verder spelen en dan worden aan het andere team de ontbrekende punten tot 25 (of tot 15 in de tie break) toegekend.</a:t>
            </a:r>
          </a:p>
          <a:p>
            <a:pPr lvl="0"/>
            <a:r>
              <a:rPr lang="nl-BE" dirty="0"/>
              <a:t>Die set is dan afgelopen.</a:t>
            </a:r>
          </a:p>
          <a:p>
            <a:pPr lvl="0"/>
            <a:r>
              <a:rPr lang="nl-BE" dirty="0"/>
              <a:t>Het kan wel zijn dat de volgende set kan gespeeld worden.</a:t>
            </a:r>
          </a:p>
          <a:p>
            <a:r>
              <a:rPr lang="nl-BE" dirty="0" err="1"/>
              <a:t>Bvb</a:t>
            </a:r>
            <a:r>
              <a:rPr lang="nl-BE" dirty="0"/>
              <a:t> een speler was uitgesloten voor een set, die kan dan wel de volgende set terug spelen.</a:t>
            </a:r>
            <a:endParaRPr lang="nl-BE" u="sng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9C2E5CA2-2415-4302-BAF1-F452FA2E5EF4}"/>
              </a:ext>
            </a:extLst>
          </p:cNvPr>
          <p:cNvSpPr txBox="1">
            <a:spLocks/>
          </p:cNvSpPr>
          <p:nvPr/>
        </p:nvSpPr>
        <p:spPr>
          <a:xfrm>
            <a:off x="456795" y="1286476"/>
            <a:ext cx="10550511" cy="44500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-18288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None/>
              <a:tabLst/>
              <a:defRPr/>
            </a:pPr>
            <a:r>
              <a:rPr kumimoji="0" lang="nl-BE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 </a:t>
            </a: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6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F34CBAAB-D7AD-42B6-BC44-CB43C2C46ECD}"/>
              </a:ext>
            </a:extLst>
          </p:cNvPr>
          <p:cNvSpPr txBox="1">
            <a:spLocks/>
          </p:cNvSpPr>
          <p:nvPr/>
        </p:nvSpPr>
        <p:spPr>
          <a:xfrm>
            <a:off x="433634" y="1657350"/>
            <a:ext cx="10058400" cy="4158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None/>
              <a:tabLst/>
              <a:defRPr/>
            </a:pPr>
            <a:r>
              <a:rPr kumimoji="0" lang="nl-B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 </a:t>
            </a: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20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357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6D4E61-F191-4A03-B867-B6D4E7180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220091"/>
            <a:ext cx="10058400" cy="768864"/>
          </a:xfrm>
        </p:spPr>
        <p:txBody>
          <a:bodyPr>
            <a:normAutofit fontScale="90000"/>
          </a:bodyPr>
          <a:lstStyle/>
          <a:p>
            <a:pPr algn="ctr"/>
            <a:r>
              <a:rPr lang="nl-BE" dirty="0"/>
              <a:t>NIET BEHANDELDE ITEMS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0548BB2-48CE-4B22-A1DF-DB46A195D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848" y="6272784"/>
            <a:ext cx="10699906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54F0C67E-BEF5-4803-9899-8D8259303671}"/>
              </a:ext>
            </a:extLst>
          </p:cNvPr>
          <p:cNvSpPr txBox="1">
            <a:spLocks/>
          </p:cNvSpPr>
          <p:nvPr/>
        </p:nvSpPr>
        <p:spPr>
          <a:xfrm>
            <a:off x="859298" y="6277967"/>
            <a:ext cx="10473404" cy="400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r>
              <a:rPr kumimoji="0" lang="nl-BE" sz="2000" b="0" i="0" u="none" strike="noStrike" kern="1200" cap="none" spc="0" normalizeH="0" baseline="0" noProof="0" dirty="0">
                <a:ln>
                  <a:noFill/>
                </a:ln>
                <a:solidFill>
                  <a:srgbClr val="9B2D1F">
                    <a:lumMod val="40000"/>
                    <a:lumOff val="60000"/>
                  </a:srgbClr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Opleidingssessies volleyspike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1EEBDE6-4992-4E71-84C9-0360642F3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4472" y="6277967"/>
            <a:ext cx="1587064" cy="400406"/>
          </a:xfrm>
          <a:prstGeom prst="rect">
            <a:avLst/>
          </a:prstGeom>
        </p:spPr>
      </p:pic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686C26A7-B3D9-44F8-BEED-549AD98CD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0601" y="1230297"/>
            <a:ext cx="10058400" cy="397035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nl-BE" dirty="0"/>
              <a:t> </a:t>
            </a:r>
          </a:p>
          <a:p>
            <a:r>
              <a:rPr lang="nl-BE" b="1" dirty="0"/>
              <a:t>Laattijdig toekomen van een speler</a:t>
            </a:r>
          </a:p>
          <a:p>
            <a:r>
              <a:rPr lang="nl-BE" dirty="0"/>
              <a:t>Als een speler laattijdig toekomt, kan die nu enkel tussen 2 sets worden toegevoegd,</a:t>
            </a:r>
          </a:p>
          <a:p>
            <a:r>
              <a:rPr lang="nl-BE" b="1" dirty="0">
                <a:solidFill>
                  <a:srgbClr val="FF0000"/>
                </a:solidFill>
              </a:rPr>
              <a:t>Let op: dit moet gebeuren voor je op start van de set hebt geklikt</a:t>
            </a:r>
          </a:p>
          <a:p>
            <a:r>
              <a:rPr lang="nl-BE" dirty="0"/>
              <a:t>Als de set beëindigd is, doe je dit best onmiddellijk,</a:t>
            </a:r>
          </a:p>
          <a:p>
            <a:r>
              <a:rPr lang="nl-BE" dirty="0"/>
              <a:t>Je klikt op </a:t>
            </a:r>
            <a:r>
              <a:rPr lang="nl-BE" dirty="0" err="1"/>
              <a:t>administration</a:t>
            </a:r>
            <a:r>
              <a:rPr lang="nl-BE" dirty="0"/>
              <a:t>, kiest het juiste team</a:t>
            </a:r>
          </a:p>
          <a:p>
            <a:r>
              <a:rPr lang="nl-BE" dirty="0"/>
              <a:t>Je krijgt dat de lijst. Als de speler erop staat, kan je die gewoon selecteren</a:t>
            </a:r>
          </a:p>
          <a:p>
            <a:r>
              <a:rPr lang="nl-BE" dirty="0"/>
              <a:t>Als de speler er niet opstaat, moet je die toevoegen via </a:t>
            </a:r>
            <a:r>
              <a:rPr lang="nl-BE" dirty="0" err="1"/>
              <a:t>add</a:t>
            </a:r>
            <a:r>
              <a:rPr lang="nl-BE" dirty="0"/>
              <a:t> </a:t>
            </a:r>
            <a:r>
              <a:rPr lang="nl-BE" dirty="0" err="1"/>
              <a:t>player</a:t>
            </a:r>
            <a:r>
              <a:rPr lang="nl-BE" dirty="0"/>
              <a:t> en licentienummer, niet vergeten shirtnummer aan te passen</a:t>
            </a:r>
          </a:p>
          <a:p>
            <a:r>
              <a:rPr lang="nl-BE" dirty="0"/>
              <a:t>Indien je hierdoor een libero bij moet selecteren, zal dit worden aangegeven</a:t>
            </a:r>
          </a:p>
          <a:p>
            <a:endParaRPr lang="nl-BE" dirty="0"/>
          </a:p>
          <a:p>
            <a:endParaRPr lang="nl-BE" dirty="0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9C2E5CA2-2415-4302-BAF1-F452FA2E5EF4}"/>
              </a:ext>
            </a:extLst>
          </p:cNvPr>
          <p:cNvSpPr txBox="1">
            <a:spLocks/>
          </p:cNvSpPr>
          <p:nvPr/>
        </p:nvSpPr>
        <p:spPr>
          <a:xfrm>
            <a:off x="456795" y="1286476"/>
            <a:ext cx="10550511" cy="44500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-18288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None/>
              <a:tabLst/>
              <a:defRPr/>
            </a:pPr>
            <a:r>
              <a:rPr kumimoji="0" lang="nl-BE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 </a:t>
            </a: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6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F34CBAAB-D7AD-42B6-BC44-CB43C2C46ECD}"/>
              </a:ext>
            </a:extLst>
          </p:cNvPr>
          <p:cNvSpPr txBox="1">
            <a:spLocks/>
          </p:cNvSpPr>
          <p:nvPr/>
        </p:nvSpPr>
        <p:spPr>
          <a:xfrm>
            <a:off x="433634" y="1657350"/>
            <a:ext cx="10058400" cy="4158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None/>
              <a:tabLst/>
              <a:defRPr/>
            </a:pPr>
            <a:r>
              <a:rPr kumimoji="0" lang="nl-B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 </a:t>
            </a: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20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760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6D4E61-F191-4A03-B867-B6D4E7180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220091"/>
            <a:ext cx="10058400" cy="768864"/>
          </a:xfrm>
        </p:spPr>
        <p:txBody>
          <a:bodyPr>
            <a:normAutofit fontScale="90000"/>
          </a:bodyPr>
          <a:lstStyle/>
          <a:p>
            <a:pPr algn="ctr"/>
            <a:r>
              <a:rPr lang="nl-BE" dirty="0"/>
              <a:t>NIET BEHANDELDE ITEMS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0548BB2-48CE-4B22-A1DF-DB46A195D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848" y="6272784"/>
            <a:ext cx="10699906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54F0C67E-BEF5-4803-9899-8D8259303671}"/>
              </a:ext>
            </a:extLst>
          </p:cNvPr>
          <p:cNvSpPr txBox="1">
            <a:spLocks/>
          </p:cNvSpPr>
          <p:nvPr/>
        </p:nvSpPr>
        <p:spPr>
          <a:xfrm>
            <a:off x="859298" y="6277967"/>
            <a:ext cx="10473404" cy="400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r>
              <a:rPr kumimoji="0" lang="nl-BE" sz="2000" b="0" i="0" u="none" strike="noStrike" kern="1200" cap="none" spc="0" normalizeH="0" baseline="0" noProof="0" dirty="0">
                <a:ln>
                  <a:noFill/>
                </a:ln>
                <a:solidFill>
                  <a:srgbClr val="9B2D1F">
                    <a:lumMod val="40000"/>
                    <a:lumOff val="60000"/>
                  </a:srgbClr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Opleidingssessies volleyspike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1EEBDE6-4992-4E71-84C9-0360642F3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4472" y="6277967"/>
            <a:ext cx="1587064" cy="400406"/>
          </a:xfrm>
          <a:prstGeom prst="rect">
            <a:avLst/>
          </a:prstGeom>
        </p:spPr>
      </p:pic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686C26A7-B3D9-44F8-BEED-549AD98CD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0601" y="1230297"/>
            <a:ext cx="10058400" cy="34314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dirty="0"/>
              <a:t> </a:t>
            </a:r>
          </a:p>
          <a:p>
            <a:r>
              <a:rPr lang="nl-BE" b="1" dirty="0"/>
              <a:t>Voorgift bij bekerwedstrijden</a:t>
            </a:r>
          </a:p>
          <a:p>
            <a:pPr lvl="0"/>
            <a:r>
              <a:rPr lang="nl-BE" dirty="0"/>
              <a:t>Bij aanvang van de set kan men klikken op -1 bij de ploeg met de voorgift.</a:t>
            </a:r>
          </a:p>
          <a:p>
            <a:pPr lvl="0"/>
            <a:r>
              <a:rPr lang="nl-BE" dirty="0"/>
              <a:t>In het vak die verschijnt geef je </a:t>
            </a:r>
            <a:r>
              <a:rPr lang="nl-BE" dirty="0">
                <a:solidFill>
                  <a:srgbClr val="FF0000"/>
                </a:solidFill>
              </a:rPr>
              <a:t>-2</a:t>
            </a:r>
            <a:r>
              <a:rPr lang="nl-BE" dirty="0"/>
              <a:t> in en commentaar voorgift ploeg.</a:t>
            </a:r>
          </a:p>
          <a:p>
            <a:pPr lvl="0"/>
            <a:r>
              <a:rPr lang="nl-BE" dirty="0"/>
              <a:t>Als je op OK drukt zie je de stand 2-0 staan voor de ploeg met voorgift.</a:t>
            </a:r>
          </a:p>
          <a:p>
            <a:pPr lvl="0"/>
            <a:r>
              <a:rPr lang="nl-BE" dirty="0"/>
              <a:t>Voor de 5</a:t>
            </a:r>
            <a:r>
              <a:rPr lang="nl-BE" baseline="30000" dirty="0"/>
              <a:t>e</a:t>
            </a:r>
            <a:r>
              <a:rPr lang="nl-BE" dirty="0"/>
              <a:t> set geef je </a:t>
            </a:r>
            <a:r>
              <a:rPr lang="nl-BE" dirty="0">
                <a:solidFill>
                  <a:srgbClr val="FF0000"/>
                </a:solidFill>
              </a:rPr>
              <a:t>-1</a:t>
            </a:r>
            <a:r>
              <a:rPr lang="nl-BE" dirty="0"/>
              <a:t> in </a:t>
            </a:r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9C2E5CA2-2415-4302-BAF1-F452FA2E5EF4}"/>
              </a:ext>
            </a:extLst>
          </p:cNvPr>
          <p:cNvSpPr txBox="1">
            <a:spLocks/>
          </p:cNvSpPr>
          <p:nvPr/>
        </p:nvSpPr>
        <p:spPr>
          <a:xfrm>
            <a:off x="456795" y="1286476"/>
            <a:ext cx="10550511" cy="44500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-18288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None/>
              <a:tabLst/>
              <a:defRPr/>
            </a:pPr>
            <a:r>
              <a:rPr kumimoji="0" lang="nl-BE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 </a:t>
            </a: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6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F34CBAAB-D7AD-42B6-BC44-CB43C2C46ECD}"/>
              </a:ext>
            </a:extLst>
          </p:cNvPr>
          <p:cNvSpPr txBox="1">
            <a:spLocks/>
          </p:cNvSpPr>
          <p:nvPr/>
        </p:nvSpPr>
        <p:spPr>
          <a:xfrm>
            <a:off x="433634" y="1657350"/>
            <a:ext cx="10058400" cy="4158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None/>
              <a:tabLst/>
              <a:defRPr/>
            </a:pPr>
            <a:r>
              <a:rPr kumimoji="0" lang="nl-B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 </a:t>
            </a: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20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13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6D4E61-F191-4A03-B867-B6D4E7180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220091"/>
            <a:ext cx="10058400" cy="768864"/>
          </a:xfrm>
        </p:spPr>
        <p:txBody>
          <a:bodyPr>
            <a:normAutofit fontScale="90000"/>
          </a:bodyPr>
          <a:lstStyle/>
          <a:p>
            <a:pPr algn="ctr"/>
            <a:r>
              <a:rPr lang="nl-BE" dirty="0"/>
              <a:t>NIET BEHANDELDE ITEMS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0548BB2-48CE-4B22-A1DF-DB46A195D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848" y="6272784"/>
            <a:ext cx="10699906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54F0C67E-BEF5-4803-9899-8D8259303671}"/>
              </a:ext>
            </a:extLst>
          </p:cNvPr>
          <p:cNvSpPr txBox="1">
            <a:spLocks/>
          </p:cNvSpPr>
          <p:nvPr/>
        </p:nvSpPr>
        <p:spPr>
          <a:xfrm>
            <a:off x="859298" y="6277967"/>
            <a:ext cx="10473404" cy="400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r>
              <a:rPr kumimoji="0" lang="nl-BE" sz="2000" b="0" i="0" u="none" strike="noStrike" kern="1200" cap="none" spc="0" normalizeH="0" baseline="0" noProof="0" dirty="0">
                <a:ln>
                  <a:noFill/>
                </a:ln>
                <a:solidFill>
                  <a:srgbClr val="9B2D1F">
                    <a:lumMod val="40000"/>
                    <a:lumOff val="60000"/>
                  </a:srgbClr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Opleidingssessies volleyspike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1EEBDE6-4992-4E71-84C9-0360642F3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4472" y="6277967"/>
            <a:ext cx="1587064" cy="400406"/>
          </a:xfrm>
          <a:prstGeom prst="rect">
            <a:avLst/>
          </a:prstGeom>
        </p:spPr>
      </p:pic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686C26A7-B3D9-44F8-BEED-549AD98CD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0601" y="1230297"/>
            <a:ext cx="10058400" cy="34314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dirty="0"/>
              <a:t> </a:t>
            </a:r>
          </a:p>
          <a:p>
            <a:r>
              <a:rPr lang="nl-BE" b="1" dirty="0"/>
              <a:t>AFTREK PUNTEN DOOR SCHEIDSRECHTER</a:t>
            </a:r>
          </a:p>
          <a:p>
            <a:pPr lvl="0"/>
            <a:r>
              <a:rPr lang="nl-BE" dirty="0" err="1"/>
              <a:t>Vb</a:t>
            </a:r>
            <a:r>
              <a:rPr lang="nl-BE" dirty="0"/>
              <a:t> bij verkeerd persoon aan de opslag kan een aantal punten worden afgetrokken en laattijdig opgemerkt.</a:t>
            </a:r>
          </a:p>
          <a:p>
            <a:pPr lvl="0"/>
            <a:r>
              <a:rPr lang="nl-BE" dirty="0"/>
              <a:t>Druk hiervoor op -1 geef het aantal punten in dat moet worden afgetrokken en de reden.</a:t>
            </a:r>
          </a:p>
          <a:p>
            <a:pPr lvl="0"/>
            <a:r>
              <a:rPr lang="nl-BE" dirty="0"/>
              <a:t>De stand wordt teruggebracht naar de juiste stand. </a:t>
            </a:r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9C2E5CA2-2415-4302-BAF1-F452FA2E5EF4}"/>
              </a:ext>
            </a:extLst>
          </p:cNvPr>
          <p:cNvSpPr txBox="1">
            <a:spLocks/>
          </p:cNvSpPr>
          <p:nvPr/>
        </p:nvSpPr>
        <p:spPr>
          <a:xfrm>
            <a:off x="456795" y="1286476"/>
            <a:ext cx="10550511" cy="44500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-18288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None/>
              <a:tabLst/>
              <a:defRPr/>
            </a:pPr>
            <a:r>
              <a:rPr kumimoji="0" lang="nl-BE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 </a:t>
            </a: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6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F34CBAAB-D7AD-42B6-BC44-CB43C2C46ECD}"/>
              </a:ext>
            </a:extLst>
          </p:cNvPr>
          <p:cNvSpPr txBox="1">
            <a:spLocks/>
          </p:cNvSpPr>
          <p:nvPr/>
        </p:nvSpPr>
        <p:spPr>
          <a:xfrm>
            <a:off x="433634" y="1657350"/>
            <a:ext cx="10058400" cy="4158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None/>
              <a:tabLst/>
              <a:defRPr/>
            </a:pPr>
            <a:r>
              <a:rPr kumimoji="0" lang="nl-B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 </a:t>
            </a: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20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nl-B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820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6D4E61-F191-4A03-B867-B6D4E7180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61433"/>
            <a:ext cx="10058400" cy="768864"/>
          </a:xfrm>
        </p:spPr>
        <p:txBody>
          <a:bodyPr>
            <a:normAutofit fontScale="90000"/>
          </a:bodyPr>
          <a:lstStyle/>
          <a:p>
            <a:pPr algn="ctr"/>
            <a:r>
              <a:rPr lang="nl-BE" dirty="0"/>
              <a:t>Openen van de app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0548BB2-48CE-4B22-A1DF-DB46A195D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848" y="6272784"/>
            <a:ext cx="10699906" cy="365125"/>
          </a:xfrm>
        </p:spPr>
        <p:txBody>
          <a:bodyPr/>
          <a:lstStyle/>
          <a:p>
            <a:pPr algn="r"/>
            <a:fld id="{4FAB73BC-B049-4115-A692-8D63A059BFB8}" type="slidenum">
              <a:rPr lang="en-US" smtClean="0"/>
              <a:pPr algn="r"/>
              <a:t>5</a:t>
            </a:fld>
            <a:endParaRPr lang="en-US" dirty="0"/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54F0C67E-BEF5-4803-9899-8D8259303671}"/>
              </a:ext>
            </a:extLst>
          </p:cNvPr>
          <p:cNvSpPr txBox="1">
            <a:spLocks/>
          </p:cNvSpPr>
          <p:nvPr/>
        </p:nvSpPr>
        <p:spPr>
          <a:xfrm>
            <a:off x="859298" y="6277967"/>
            <a:ext cx="10473404" cy="400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Opleidingssessies volleyspike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1EEBDE6-4992-4E71-84C9-0360642F3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4472" y="6277967"/>
            <a:ext cx="1587064" cy="400406"/>
          </a:xfrm>
          <a:prstGeom prst="rect">
            <a:avLst/>
          </a:prstGeom>
        </p:spPr>
      </p:pic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686C26A7-B3D9-44F8-BEED-549AD98CD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6294" y="1230297"/>
            <a:ext cx="10058400" cy="3431403"/>
          </a:xfrm>
        </p:spPr>
        <p:txBody>
          <a:bodyPr>
            <a:normAutofit/>
          </a:bodyPr>
          <a:lstStyle/>
          <a:p>
            <a:r>
              <a:rPr lang="nl-BE" dirty="0"/>
              <a:t>Dit gebeurt op voorhand en een internet verbinding moet voorhanden zijn.</a:t>
            </a:r>
          </a:p>
          <a:p>
            <a:r>
              <a:rPr lang="nl-BE" dirty="0"/>
              <a:t>Op de tablet openen we de app (</a:t>
            </a:r>
            <a:r>
              <a:rPr lang="nl-BE" dirty="0" err="1"/>
              <a:t>Volleyball</a:t>
            </a:r>
            <a:r>
              <a:rPr lang="nl-BE" dirty="0"/>
              <a:t> App)</a:t>
            </a:r>
          </a:p>
          <a:p>
            <a:pPr marL="0" indent="0">
              <a:buNone/>
            </a:pPr>
            <a:endParaRPr lang="nl-BE" dirty="0"/>
          </a:p>
          <a:p>
            <a:endParaRPr lang="nl-BE" dirty="0"/>
          </a:p>
          <a:p>
            <a:endParaRPr lang="nl-BE" u="sng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585B582-A89E-469A-BA74-7ED78D9E56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0544" y="2263860"/>
            <a:ext cx="5486876" cy="401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694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6D4E61-F191-4A03-B867-B6D4E7180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61433"/>
            <a:ext cx="10058400" cy="768864"/>
          </a:xfrm>
        </p:spPr>
        <p:txBody>
          <a:bodyPr>
            <a:normAutofit fontScale="90000"/>
          </a:bodyPr>
          <a:lstStyle/>
          <a:p>
            <a:pPr algn="ctr"/>
            <a:r>
              <a:rPr lang="nl-BE" dirty="0"/>
              <a:t>Openen van de app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0548BB2-48CE-4B22-A1DF-DB46A195D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848" y="6272784"/>
            <a:ext cx="10699906" cy="365125"/>
          </a:xfrm>
        </p:spPr>
        <p:txBody>
          <a:bodyPr/>
          <a:lstStyle/>
          <a:p>
            <a:pPr algn="r"/>
            <a:fld id="{4FAB73BC-B049-4115-A692-8D63A059BFB8}" type="slidenum">
              <a:rPr lang="en-US" smtClean="0"/>
              <a:pPr algn="r"/>
              <a:t>6</a:t>
            </a:fld>
            <a:endParaRPr lang="en-US" dirty="0"/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54F0C67E-BEF5-4803-9899-8D8259303671}"/>
              </a:ext>
            </a:extLst>
          </p:cNvPr>
          <p:cNvSpPr txBox="1">
            <a:spLocks/>
          </p:cNvSpPr>
          <p:nvPr/>
        </p:nvSpPr>
        <p:spPr>
          <a:xfrm>
            <a:off x="859298" y="6277967"/>
            <a:ext cx="10473404" cy="400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Opleidingssessies volleyspike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1EEBDE6-4992-4E71-84C9-0360642F3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4472" y="6277967"/>
            <a:ext cx="1587064" cy="400406"/>
          </a:xfrm>
          <a:prstGeom prst="rect">
            <a:avLst/>
          </a:prstGeom>
        </p:spPr>
      </p:pic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686C26A7-B3D9-44F8-BEED-549AD98CD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6294" y="1230297"/>
            <a:ext cx="10058400" cy="3431403"/>
          </a:xfrm>
        </p:spPr>
        <p:txBody>
          <a:bodyPr>
            <a:normAutofit/>
          </a:bodyPr>
          <a:lstStyle/>
          <a:p>
            <a:r>
              <a:rPr lang="nl-BE" dirty="0"/>
              <a:t>Kies daarna voor match format</a:t>
            </a:r>
          </a:p>
          <a:p>
            <a:endParaRPr lang="nl-BE" dirty="0"/>
          </a:p>
          <a:p>
            <a:endParaRPr lang="nl-BE" u="sng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0A428332-A4C1-4630-9C83-BADD610B7828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" t="3087" r="-1520" b="23501"/>
          <a:stretch/>
        </p:blipFill>
        <p:spPr bwMode="auto">
          <a:xfrm>
            <a:off x="2941179" y="2673350"/>
            <a:ext cx="5819775" cy="31718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5778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6D4E61-F191-4A03-B867-B6D4E7180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61433"/>
            <a:ext cx="10058400" cy="768864"/>
          </a:xfrm>
        </p:spPr>
        <p:txBody>
          <a:bodyPr>
            <a:normAutofit fontScale="90000"/>
          </a:bodyPr>
          <a:lstStyle/>
          <a:p>
            <a:pPr algn="ctr"/>
            <a:r>
              <a:rPr lang="nl-BE" dirty="0"/>
              <a:t>INLOG OP DE APP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0548BB2-48CE-4B22-A1DF-DB46A195D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848" y="6272784"/>
            <a:ext cx="10699906" cy="365125"/>
          </a:xfrm>
        </p:spPr>
        <p:txBody>
          <a:bodyPr/>
          <a:lstStyle/>
          <a:p>
            <a:pPr algn="r"/>
            <a:fld id="{4FAB73BC-B049-4115-A692-8D63A059BFB8}" type="slidenum">
              <a:rPr lang="en-US" smtClean="0"/>
              <a:pPr algn="r"/>
              <a:t>7</a:t>
            </a:fld>
            <a:endParaRPr lang="en-US" dirty="0"/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54F0C67E-BEF5-4803-9899-8D8259303671}"/>
              </a:ext>
            </a:extLst>
          </p:cNvPr>
          <p:cNvSpPr txBox="1">
            <a:spLocks/>
          </p:cNvSpPr>
          <p:nvPr/>
        </p:nvSpPr>
        <p:spPr>
          <a:xfrm>
            <a:off x="859298" y="6277967"/>
            <a:ext cx="10473404" cy="400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Opleidingssessies volleyspike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1EEBDE6-4992-4E71-84C9-0360642F3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4472" y="6277967"/>
            <a:ext cx="1587064" cy="400406"/>
          </a:xfrm>
          <a:prstGeom prst="rect">
            <a:avLst/>
          </a:prstGeom>
        </p:spPr>
      </p:pic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686C26A7-B3D9-44F8-BEED-549AD98CD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0601" y="1230297"/>
            <a:ext cx="10058400" cy="3431403"/>
          </a:xfrm>
        </p:spPr>
        <p:txBody>
          <a:bodyPr>
            <a:normAutofit/>
          </a:bodyPr>
          <a:lstStyle/>
          <a:p>
            <a:endParaRPr lang="nl-BE" dirty="0"/>
          </a:p>
          <a:p>
            <a:endParaRPr lang="nl-BE" u="sng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17707EEF-5D05-4B1F-B5C4-9ED4F49E6CD5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" t="3967" r="628" b="36950"/>
          <a:stretch/>
        </p:blipFill>
        <p:spPr bwMode="auto">
          <a:xfrm>
            <a:off x="903854" y="1328756"/>
            <a:ext cx="5715000" cy="25527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9C2E5CA2-2415-4302-BAF1-F452FA2E5EF4}"/>
              </a:ext>
            </a:extLst>
          </p:cNvPr>
          <p:cNvSpPr txBox="1">
            <a:spLocks/>
          </p:cNvSpPr>
          <p:nvPr/>
        </p:nvSpPr>
        <p:spPr>
          <a:xfrm>
            <a:off x="1589654" y="3921921"/>
            <a:ext cx="10058400" cy="18376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/>
              <a:t>Klik op LOG IN.</a:t>
            </a:r>
          </a:p>
          <a:p>
            <a:r>
              <a:rPr lang="nl-BE" dirty="0"/>
              <a:t>Vul je inloggegevens in en klik daarna op LOG IN</a:t>
            </a:r>
          </a:p>
          <a:p>
            <a:r>
              <a:rPr lang="nl-BE" dirty="0"/>
              <a:t>Gebruik voor de oefensessie VVB-2290 en paswoord 987654</a:t>
            </a:r>
          </a:p>
          <a:p>
            <a:endParaRPr lang="nl-BE" u="sng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6FD9C890-CB7F-4102-A907-161860A71A61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2" t="20502" r="18650" b="34524"/>
          <a:stretch/>
        </p:blipFill>
        <p:spPr bwMode="auto">
          <a:xfrm>
            <a:off x="7238951" y="1334976"/>
            <a:ext cx="4210050" cy="22421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56012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6D4E61-F191-4A03-B867-B6D4E7180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220091"/>
            <a:ext cx="10058400" cy="768864"/>
          </a:xfrm>
        </p:spPr>
        <p:txBody>
          <a:bodyPr>
            <a:normAutofit fontScale="90000"/>
          </a:bodyPr>
          <a:lstStyle/>
          <a:p>
            <a:pPr algn="ctr"/>
            <a:r>
              <a:rPr lang="nl-BE" dirty="0"/>
              <a:t>DOWNLOADEN VAN EEN MATCH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0548BB2-48CE-4B22-A1DF-DB46A195D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848" y="6272784"/>
            <a:ext cx="10699906" cy="365125"/>
          </a:xfrm>
        </p:spPr>
        <p:txBody>
          <a:bodyPr/>
          <a:lstStyle/>
          <a:p>
            <a:pPr algn="r"/>
            <a:fld id="{4FAB73BC-B049-4115-A692-8D63A059BFB8}" type="slidenum">
              <a:rPr lang="en-US" smtClean="0"/>
              <a:pPr algn="r"/>
              <a:t>8</a:t>
            </a:fld>
            <a:endParaRPr lang="en-US" dirty="0"/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54F0C67E-BEF5-4803-9899-8D8259303671}"/>
              </a:ext>
            </a:extLst>
          </p:cNvPr>
          <p:cNvSpPr txBox="1">
            <a:spLocks/>
          </p:cNvSpPr>
          <p:nvPr/>
        </p:nvSpPr>
        <p:spPr>
          <a:xfrm>
            <a:off x="859298" y="6277967"/>
            <a:ext cx="10473404" cy="400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Opleidingssessies volleyspike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1EEBDE6-4992-4E71-84C9-0360642F3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4472" y="6277967"/>
            <a:ext cx="1587064" cy="400406"/>
          </a:xfrm>
          <a:prstGeom prst="rect">
            <a:avLst/>
          </a:prstGeom>
        </p:spPr>
      </p:pic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686C26A7-B3D9-44F8-BEED-549AD98CD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0601" y="1230297"/>
            <a:ext cx="10058400" cy="3431403"/>
          </a:xfrm>
        </p:spPr>
        <p:txBody>
          <a:bodyPr>
            <a:normAutofit/>
          </a:bodyPr>
          <a:lstStyle/>
          <a:p>
            <a:endParaRPr lang="nl-BE" dirty="0"/>
          </a:p>
          <a:p>
            <a:endParaRPr lang="nl-BE" u="sng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9C2E5CA2-2415-4302-BAF1-F452FA2E5EF4}"/>
              </a:ext>
            </a:extLst>
          </p:cNvPr>
          <p:cNvSpPr txBox="1">
            <a:spLocks/>
          </p:cNvSpPr>
          <p:nvPr/>
        </p:nvSpPr>
        <p:spPr>
          <a:xfrm>
            <a:off x="1595055" y="4558932"/>
            <a:ext cx="10058400" cy="18376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/>
              <a:t>Select </a:t>
            </a:r>
            <a:r>
              <a:rPr lang="nl-BE" dirty="0" err="1"/>
              <a:t>the</a:t>
            </a:r>
            <a:r>
              <a:rPr lang="nl-BE" dirty="0"/>
              <a:t> club.(Selecteer de club)</a:t>
            </a:r>
          </a:p>
          <a:p>
            <a:r>
              <a:rPr lang="nl-BE" dirty="0"/>
              <a:t>Select </a:t>
            </a:r>
            <a:r>
              <a:rPr lang="nl-BE" dirty="0" err="1"/>
              <a:t>the</a:t>
            </a:r>
            <a:r>
              <a:rPr lang="nl-BE" dirty="0"/>
              <a:t> series (Selecteer de reeks)</a:t>
            </a:r>
          </a:p>
          <a:p>
            <a:r>
              <a:rPr lang="nl-BE" dirty="0"/>
              <a:t>Select </a:t>
            </a:r>
            <a:r>
              <a:rPr lang="nl-BE" dirty="0" err="1"/>
              <a:t>the</a:t>
            </a:r>
            <a:r>
              <a:rPr lang="nl-BE" dirty="0"/>
              <a:t> match (Selecteer de match in de reeks)</a:t>
            </a:r>
          </a:p>
          <a:p>
            <a:r>
              <a:rPr lang="nl-BE" dirty="0"/>
              <a:t>Klik daarna op </a:t>
            </a:r>
            <a:r>
              <a:rPr lang="nl-BE" dirty="0" err="1"/>
              <a:t>done</a:t>
            </a:r>
            <a:r>
              <a:rPr lang="nl-BE" dirty="0"/>
              <a:t> en de gegevens worden gedownload</a:t>
            </a:r>
          </a:p>
          <a:p>
            <a:endParaRPr lang="nl-BE" dirty="0"/>
          </a:p>
          <a:p>
            <a:endParaRPr lang="nl-BE" u="sng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730DF8D3-EE5F-4D4F-A172-B3057FAF1858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3087" r="-1521" b="14683"/>
          <a:stretch/>
        </p:blipFill>
        <p:spPr bwMode="auto">
          <a:xfrm>
            <a:off x="3195636" y="988955"/>
            <a:ext cx="5800725" cy="35528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80019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6D4E61-F191-4A03-B867-B6D4E7180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220091"/>
            <a:ext cx="10058400" cy="768864"/>
          </a:xfrm>
        </p:spPr>
        <p:txBody>
          <a:bodyPr>
            <a:normAutofit fontScale="90000"/>
          </a:bodyPr>
          <a:lstStyle/>
          <a:p>
            <a:pPr algn="ctr"/>
            <a:r>
              <a:rPr lang="nl-BE" dirty="0"/>
              <a:t>MATCH ADMINISTRATIE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0548BB2-48CE-4B22-A1DF-DB46A195D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848" y="6272784"/>
            <a:ext cx="10699906" cy="365125"/>
          </a:xfrm>
        </p:spPr>
        <p:txBody>
          <a:bodyPr/>
          <a:lstStyle/>
          <a:p>
            <a:pPr algn="r"/>
            <a:fld id="{4FAB73BC-B049-4115-A692-8D63A059BFB8}" type="slidenum">
              <a:rPr lang="en-US" smtClean="0"/>
              <a:pPr algn="r"/>
              <a:t>9</a:t>
            </a:fld>
            <a:endParaRPr lang="en-US" dirty="0"/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54F0C67E-BEF5-4803-9899-8D8259303671}"/>
              </a:ext>
            </a:extLst>
          </p:cNvPr>
          <p:cNvSpPr txBox="1">
            <a:spLocks/>
          </p:cNvSpPr>
          <p:nvPr/>
        </p:nvSpPr>
        <p:spPr>
          <a:xfrm>
            <a:off x="859298" y="6277967"/>
            <a:ext cx="10473404" cy="400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Opleidingssessies volleyspike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1EEBDE6-4992-4E71-84C9-0360642F3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4472" y="6277967"/>
            <a:ext cx="1587064" cy="400406"/>
          </a:xfrm>
          <a:prstGeom prst="rect">
            <a:avLst/>
          </a:prstGeom>
        </p:spPr>
      </p:pic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686C26A7-B3D9-44F8-BEED-549AD98CD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0601" y="1230297"/>
            <a:ext cx="10058400" cy="3431403"/>
          </a:xfrm>
        </p:spPr>
        <p:txBody>
          <a:bodyPr>
            <a:normAutofit/>
          </a:bodyPr>
          <a:lstStyle/>
          <a:p>
            <a:endParaRPr lang="nl-BE" dirty="0"/>
          </a:p>
          <a:p>
            <a:endParaRPr lang="nl-BE" u="sng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9C2E5CA2-2415-4302-BAF1-F452FA2E5EF4}"/>
              </a:ext>
            </a:extLst>
          </p:cNvPr>
          <p:cNvSpPr txBox="1">
            <a:spLocks/>
          </p:cNvSpPr>
          <p:nvPr/>
        </p:nvSpPr>
        <p:spPr>
          <a:xfrm>
            <a:off x="1711354" y="1189832"/>
            <a:ext cx="10058400" cy="18376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rgbClr val="FF0000"/>
                </a:solidFill>
              </a:rPr>
              <a:t>We hoeven hier niet meer online te zijn</a:t>
            </a:r>
            <a:r>
              <a:rPr lang="nl-BE" dirty="0"/>
              <a:t>.</a:t>
            </a:r>
          </a:p>
          <a:p>
            <a:r>
              <a:rPr lang="nl-BE" dirty="0"/>
              <a:t>Na het downloaden en op </a:t>
            </a:r>
            <a:r>
              <a:rPr lang="nl-BE" dirty="0" err="1"/>
              <a:t>done</a:t>
            </a:r>
            <a:r>
              <a:rPr lang="nl-BE" dirty="0"/>
              <a:t> te klikken komen we in volgend venster</a:t>
            </a:r>
          </a:p>
          <a:p>
            <a:r>
              <a:rPr lang="nl-BE" dirty="0"/>
              <a:t>We zien dat er meer mogelijkheden zijn dan voor de LOG IN</a:t>
            </a:r>
          </a:p>
          <a:p>
            <a:r>
              <a:rPr lang="nl-BE" dirty="0"/>
              <a:t>Klik op ADMINISTRATION</a:t>
            </a:r>
          </a:p>
          <a:p>
            <a:endParaRPr lang="nl-BE" dirty="0"/>
          </a:p>
          <a:p>
            <a:endParaRPr lang="nl-BE" u="sng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45B5DE6-FB9B-4168-BEB2-16667039828F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" t="3811"/>
          <a:stretch/>
        </p:blipFill>
        <p:spPr bwMode="auto">
          <a:xfrm>
            <a:off x="3506221" y="2772410"/>
            <a:ext cx="5615940" cy="40855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02400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out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TM03090434[[fn=Type hout]]</Template>
  <TotalTime>534</TotalTime>
  <Words>2334</Words>
  <Application>Microsoft Office PowerPoint</Application>
  <PresentationFormat>Breedbeeld</PresentationFormat>
  <Paragraphs>1113</Paragraphs>
  <Slides>48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48</vt:i4>
      </vt:variant>
    </vt:vector>
  </HeadingPairs>
  <TitlesOfParts>
    <vt:vector size="54" baseType="lpstr">
      <vt:lpstr>Arial</vt:lpstr>
      <vt:lpstr>Calibri</vt:lpstr>
      <vt:lpstr>Rockwell</vt:lpstr>
      <vt:lpstr>Rockwell Condensed</vt:lpstr>
      <vt:lpstr>Wingdings</vt:lpstr>
      <vt:lpstr>Houttype</vt:lpstr>
      <vt:lpstr>VOLLEY OOST-VLAANDEREN vOLLEYSPIKE</vt:lpstr>
      <vt:lpstr>INSTALLATIE VAN DE APP VOLLEYSPIKE</vt:lpstr>
      <vt:lpstr>AANMAKEN VAN LOGIN</vt:lpstr>
      <vt:lpstr>AANMAKEN VAN LOGIN</vt:lpstr>
      <vt:lpstr>Openen van de app</vt:lpstr>
      <vt:lpstr>Openen van de app</vt:lpstr>
      <vt:lpstr>INLOG OP DE APP</vt:lpstr>
      <vt:lpstr>DOWNLOADEN VAN EEN MATCH</vt:lpstr>
      <vt:lpstr>MATCH ADMINISTRATIE</vt:lpstr>
      <vt:lpstr>MATCH ADMINISTRATIE</vt:lpstr>
      <vt:lpstr>MATCH ADMINISTRATIE</vt:lpstr>
      <vt:lpstr>MATCH ADMINISTRATIE</vt:lpstr>
      <vt:lpstr>MATCH ADMINISTRATIE</vt:lpstr>
      <vt:lpstr>MATCH ADMINISTRATIE</vt:lpstr>
      <vt:lpstr>MATCH ADMINISTRATIE</vt:lpstr>
      <vt:lpstr>MATCH ADMINISTRATIE</vt:lpstr>
      <vt:lpstr>MATCH ADMINISTRATIE</vt:lpstr>
      <vt:lpstr>Backup en RESTORE</vt:lpstr>
      <vt:lpstr>AANVANG WEDSTRIJD TOSS</vt:lpstr>
      <vt:lpstr>AANVANG WEDSTRIJD SIGN OFF</vt:lpstr>
      <vt:lpstr>AANVANG SET 1 INGAVE SPELERS</vt:lpstr>
      <vt:lpstr>AANVANG SET 1 </vt:lpstr>
      <vt:lpstr>AANVANG SET 1</vt:lpstr>
      <vt:lpstr>SETVERLOOP: PUNTENTELLING</vt:lpstr>
      <vt:lpstr>SETVERLOOP: spelen van de libero’s</vt:lpstr>
      <vt:lpstr>SETVERLOOP TIME OUT</vt:lpstr>
      <vt:lpstr>EINDE SET 1</vt:lpstr>
      <vt:lpstr>AANVANG SET2</vt:lpstr>
      <vt:lpstr>SETVERLOOP: SPELERSWISSEL</vt:lpstr>
      <vt:lpstr>SETVERLOOP: SPELERSWISSEL</vt:lpstr>
      <vt:lpstr>SETVERLOOP SANCTIES - SPELVERTRAGING</vt:lpstr>
      <vt:lpstr>SETVERLOOP SANCTIES GELE KAART</vt:lpstr>
      <vt:lpstr>SETVERLOOP SANCTIES RODE KAART</vt:lpstr>
      <vt:lpstr>SETVERLOOP SANCTIES GEEL ROOD(1 hand)</vt:lpstr>
      <vt:lpstr>SETVERLOOP SANCTIES GEEL ROOD(2 handEN)</vt:lpstr>
      <vt:lpstr>AANVANG SET 4</vt:lpstr>
      <vt:lpstr>AANVANG SET 5</vt:lpstr>
      <vt:lpstr>VERLOOP SET 5</vt:lpstr>
      <vt:lpstr>EINDE WEDSTRIJD</vt:lpstr>
      <vt:lpstr>AFSLUITEN WEDSTRIJD</vt:lpstr>
      <vt:lpstr>AFSLUITEN WEDSTRIJD</vt:lpstr>
      <vt:lpstr>WEDSTRIJD UPLOADEN</vt:lpstr>
      <vt:lpstr>NIET BEHANDELDE ITEMS</vt:lpstr>
      <vt:lpstr>NIET BEHANDELDE ITEMS</vt:lpstr>
      <vt:lpstr>NIET BEHANDELDE ITEMS</vt:lpstr>
      <vt:lpstr>NIET BEHANDELDE ITEMS</vt:lpstr>
      <vt:lpstr>NIET BEHANDELDE ITEMS</vt:lpstr>
      <vt:lpstr>NIET BEHANDELDE ITEMS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VOLLEY OOST-VLAANDEREN vOLLEYSPIKE</dc:title>
  <dc:creator>MARC BIEBAUW</dc:creator>
  <cp:lastModifiedBy>Nadine Strobbe</cp:lastModifiedBy>
  <cp:revision>111</cp:revision>
  <dcterms:created xsi:type="dcterms:W3CDTF">2018-08-20T07:15:32Z</dcterms:created>
  <dcterms:modified xsi:type="dcterms:W3CDTF">2019-09-10T22:36:07Z</dcterms:modified>
</cp:coreProperties>
</file>